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8" r:id="rId3"/>
    <p:sldId id="257" r:id="rId4"/>
    <p:sldId id="270" r:id="rId5"/>
    <p:sldId id="271" r:id="rId6"/>
    <p:sldId id="272" r:id="rId7"/>
    <p:sldId id="265" r:id="rId8"/>
    <p:sldId id="261" r:id="rId9"/>
    <p:sldId id="273" r:id="rId10"/>
    <p:sldId id="274" r:id="rId11"/>
    <p:sldId id="258" r:id="rId12"/>
    <p:sldId id="259" r:id="rId13"/>
    <p:sldId id="260" r:id="rId14"/>
    <p:sldId id="262"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53" autoAdjust="0"/>
    <p:restoredTop sz="94660"/>
  </p:normalViewPr>
  <p:slideViewPr>
    <p:cSldViewPr snapToGrid="0">
      <p:cViewPr>
        <p:scale>
          <a:sx n="87" d="100"/>
          <a:sy n="87" d="100"/>
        </p:scale>
        <p:origin x="726" y="6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0A6D-5538-317E-8C6E-2D84490DFA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800BD94-021A-FD38-3C7B-EB3AD2C0F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5A14CB6-026B-E929-A586-C4DE9D587A52}"/>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94905989-97F0-776E-444C-DB03B2E1D0E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7B29446-2BDE-5FB7-94DE-4C5C8151A464}"/>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43088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2D06-7F91-EB37-7233-2E14ADF295D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174779A-DB48-58DD-E385-E8E177FE5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8ED5DB-DF5B-6A0A-3473-5A8A9A23ADA2}"/>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0FA73EE1-7ECE-8322-203E-5EED2D97345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3B4E050-FC42-6BE5-C7B5-FDF54AE8D3EB}"/>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241396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3767D-B31B-2DBA-FDA4-C70267B74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F96471A-CEB4-4CAA-4450-A1D9756420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C0217F4-E83D-2556-98CC-20B1D6644C31}"/>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8FDBC5E7-BF0C-8032-56EE-105D8566819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6548A5F-7462-C554-4AFF-9DED101EB73E}"/>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421791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67AF-3AB3-FFEE-6026-61E444E887F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AC20FBA-B35F-CB06-CCC4-3D946BE76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F14D170-1CCE-E785-CD31-1EEE55994A6A}"/>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2B39E456-EC0C-6859-7079-A4D497BFB2E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3CC30D-0E37-B74A-B58C-510DA21A0F2B}"/>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53694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F527-FD00-EFC7-18F5-D7160280F2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D9FCBE8-5989-D3C1-2BE4-CB1370872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79453-9755-BA2A-A8D2-4994937E61C0}"/>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C9A8FCD5-2852-19F1-8E01-B7C12797A84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0AA9EEF-C294-B907-A714-410E60616BD5}"/>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71239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D8F2-198E-09CE-27FC-85F35E1A84E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4226EE4-0BC1-63DE-0345-4513E7A75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63216EF-8672-5FE5-04C1-494AB3D60C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ADD622A-0728-5031-FE8E-DCE43F57E400}"/>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6" name="Footer Placeholder 5">
            <a:extLst>
              <a:ext uri="{FF2B5EF4-FFF2-40B4-BE49-F238E27FC236}">
                <a16:creationId xmlns:a16="http://schemas.microsoft.com/office/drawing/2014/main" id="{544BC82D-3C7C-5F3F-5E40-BC513E98EE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92D0AD9-B07E-DCD8-32B2-DB81A2F7AF6D}"/>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76565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6981-D67C-9833-035C-93DDD5BCC3A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DB0604F-FED4-3E77-1ADB-C23A8492C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03CBB-56CE-D44A-2B22-8CC7A1702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EF09EFD-B639-BD91-25C3-5B54A42A1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F3826C-EF9E-F769-0C14-E3C29283E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1B56897-14F6-82C9-7CD2-3D945345D52F}"/>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8" name="Footer Placeholder 7">
            <a:extLst>
              <a:ext uri="{FF2B5EF4-FFF2-40B4-BE49-F238E27FC236}">
                <a16:creationId xmlns:a16="http://schemas.microsoft.com/office/drawing/2014/main" id="{A0D20B7A-989A-9FDD-D0CF-DADC7F9A5B5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7EA4166-3163-A1E7-A392-0911F6C61832}"/>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69075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9976-EA53-C28B-EF99-59DE6134C19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FB4DE0-EF50-61F2-5D90-AA1CFD018822}"/>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4" name="Footer Placeholder 3">
            <a:extLst>
              <a:ext uri="{FF2B5EF4-FFF2-40B4-BE49-F238E27FC236}">
                <a16:creationId xmlns:a16="http://schemas.microsoft.com/office/drawing/2014/main" id="{66C28B96-F726-5E4A-971D-892AF2C837B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CD892B4-A99E-BD49-7DE4-722D8FBF78B9}"/>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424195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A1011-987C-29A3-0F40-688AEF5E8F81}"/>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3" name="Footer Placeholder 2">
            <a:extLst>
              <a:ext uri="{FF2B5EF4-FFF2-40B4-BE49-F238E27FC236}">
                <a16:creationId xmlns:a16="http://schemas.microsoft.com/office/drawing/2014/main" id="{CCE6D46F-00CC-9E25-3AB6-40D2FAC9CC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73FDA77-7252-0D4C-D1DE-689DA313B17F}"/>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87342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02BE-B69E-6095-6EBF-F9B43080E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D048D5-78E5-B47B-9B1C-5A348C6D5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66B4244-D095-DBA0-CB96-E6C4C0C07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FFE98-4362-22B3-FB70-6A32D1CB5527}"/>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6" name="Footer Placeholder 5">
            <a:extLst>
              <a:ext uri="{FF2B5EF4-FFF2-40B4-BE49-F238E27FC236}">
                <a16:creationId xmlns:a16="http://schemas.microsoft.com/office/drawing/2014/main" id="{CE44A9B9-A684-E7EB-BD87-F534755E202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A521524-D343-FDBF-A97B-06F4504BD981}"/>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276494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E17E-E0D4-163B-7ACE-78C7D56CB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CCECFBA-1D0E-D080-81E6-76A18EEDF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B59B88E-3DD0-DC4A-E92C-66BB34B5C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DD9C6-31BE-2A16-E6B4-6D7FF4D7AA78}"/>
              </a:ext>
            </a:extLst>
          </p:cNvPr>
          <p:cNvSpPr>
            <a:spLocks noGrp="1"/>
          </p:cNvSpPr>
          <p:nvPr>
            <p:ph type="dt" sz="half" idx="10"/>
          </p:nvPr>
        </p:nvSpPr>
        <p:spPr/>
        <p:txBody>
          <a:bodyPr/>
          <a:lstStyle/>
          <a:p>
            <a:fld id="{8500BD8F-846C-47C0-8810-93361E998BB8}" type="datetimeFigureOut">
              <a:rPr lang="en-SG" smtClean="0"/>
              <a:t>10/4/2025</a:t>
            </a:fld>
            <a:endParaRPr lang="en-SG"/>
          </a:p>
        </p:txBody>
      </p:sp>
      <p:sp>
        <p:nvSpPr>
          <p:cNvPr id="6" name="Footer Placeholder 5">
            <a:extLst>
              <a:ext uri="{FF2B5EF4-FFF2-40B4-BE49-F238E27FC236}">
                <a16:creationId xmlns:a16="http://schemas.microsoft.com/office/drawing/2014/main" id="{7DEEDC8F-094C-A7DC-319E-014ADC4477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5E94FA-4DA4-B07D-7C5E-1E85BF9688C0}"/>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23254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56020-151E-ED35-B1BA-4579A0F4B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FB20D79-0CF7-2899-6065-D3766A9EC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B816376-4581-8FF7-1137-4005BA16C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0BD8F-846C-47C0-8810-93361E998BB8}" type="datetimeFigureOut">
              <a:rPr lang="en-SG" smtClean="0"/>
              <a:t>10/4/2025</a:t>
            </a:fld>
            <a:endParaRPr lang="en-SG"/>
          </a:p>
        </p:txBody>
      </p:sp>
      <p:sp>
        <p:nvSpPr>
          <p:cNvPr id="5" name="Footer Placeholder 4">
            <a:extLst>
              <a:ext uri="{FF2B5EF4-FFF2-40B4-BE49-F238E27FC236}">
                <a16:creationId xmlns:a16="http://schemas.microsoft.com/office/drawing/2014/main" id="{E9FF17D6-D61F-6A2A-3673-DFC267C74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F81C490-CF43-FE4E-6716-7284397101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2C9B2-6804-4A55-A28F-87A1634A5B85}" type="slidenum">
              <a:rPr lang="en-SG" smtClean="0"/>
              <a:t>‹#›</a:t>
            </a:fld>
            <a:endParaRPr lang="en-SG"/>
          </a:p>
        </p:txBody>
      </p:sp>
    </p:spTree>
    <p:extLst>
      <p:ext uri="{BB962C8B-B14F-4D97-AF65-F5344CB8AC3E}">
        <p14:creationId xmlns:p14="http://schemas.microsoft.com/office/powerpoint/2010/main" val="395840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g"/><Relationship Id="rId16"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4.png"/><Relationship Id="rId3" Type="http://schemas.openxmlformats.org/officeDocument/2006/relationships/image" Target="../media/image28.sv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png"/><Relationship Id="rId7" Type="http://schemas.openxmlformats.org/officeDocument/2006/relationships/image" Target="../media/image59.png"/><Relationship Id="rId12"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32.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2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31.png"/><Relationship Id="rId2" Type="http://schemas.openxmlformats.org/officeDocument/2006/relationships/image" Target="../media/image51.pn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9.png"/><Relationship Id="rId5" Type="http://schemas.openxmlformats.org/officeDocument/2006/relationships/image" Target="../media/image62.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7.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jpg"/><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2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4.png"/><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24.png"/><Relationship Id="rId2" Type="http://schemas.openxmlformats.org/officeDocument/2006/relationships/image" Target="../media/image25.png"/><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22.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a:extLst>
              <a:ext uri="{FF2B5EF4-FFF2-40B4-BE49-F238E27FC236}">
                <a16:creationId xmlns:a16="http://schemas.microsoft.com/office/drawing/2014/main" id="{72C3E417-472E-62BC-CCD2-78616D49D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Rounded Corners 13">
            <a:extLst>
              <a:ext uri="{FF2B5EF4-FFF2-40B4-BE49-F238E27FC236}">
                <a16:creationId xmlns:a16="http://schemas.microsoft.com/office/drawing/2014/main" id="{6A386F1F-A453-C12E-7879-3872D2468D94}"/>
              </a:ext>
            </a:extLst>
          </p:cNvPr>
          <p:cNvSpPr/>
          <p:nvPr/>
        </p:nvSpPr>
        <p:spPr>
          <a:xfrm>
            <a:off x="0" y="0"/>
            <a:ext cx="12192000" cy="6857999"/>
          </a:xfrm>
          <a:prstGeom prst="roundRect">
            <a:avLst>
              <a:gd name="adj" fmla="val 0"/>
            </a:avLst>
          </a:prstGeom>
          <a:solidFill>
            <a:schemeClr val="bg1">
              <a:lumMod val="85000"/>
              <a:alpha val="9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6" name="Graphic 25" descr="Employee badge with solid fill">
            <a:extLst>
              <a:ext uri="{FF2B5EF4-FFF2-40B4-BE49-F238E27FC236}">
                <a16:creationId xmlns:a16="http://schemas.microsoft.com/office/drawing/2014/main" id="{0A18D339-6FC2-2400-D9B1-CFE2B6C164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8351" y="769303"/>
            <a:ext cx="914400" cy="914400"/>
          </a:xfrm>
          <a:prstGeom prst="rect">
            <a:avLst/>
          </a:prstGeom>
        </p:spPr>
      </p:pic>
      <p:pic>
        <p:nvPicPr>
          <p:cNvPr id="80" name="Graphic 79" descr="Man with solid fill">
            <a:extLst>
              <a:ext uri="{FF2B5EF4-FFF2-40B4-BE49-F238E27FC236}">
                <a16:creationId xmlns:a16="http://schemas.microsoft.com/office/drawing/2014/main" id="{E42776E0-991A-D1E1-0CA6-498C642210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5799" y="4075571"/>
            <a:ext cx="589937" cy="589937"/>
          </a:xfrm>
          <a:prstGeom prst="rect">
            <a:avLst/>
          </a:prstGeom>
        </p:spPr>
      </p:pic>
      <p:pic>
        <p:nvPicPr>
          <p:cNvPr id="82" name="Graphic 81" descr="Female Profile with solid fill">
            <a:extLst>
              <a:ext uri="{FF2B5EF4-FFF2-40B4-BE49-F238E27FC236}">
                <a16:creationId xmlns:a16="http://schemas.microsoft.com/office/drawing/2014/main" id="{C7908747-FE00-679E-B4E6-D89C46D0E7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7407" y="4075571"/>
            <a:ext cx="589937" cy="589937"/>
          </a:xfrm>
          <a:prstGeom prst="rect">
            <a:avLst/>
          </a:prstGeom>
        </p:spPr>
      </p:pic>
      <p:pic>
        <p:nvPicPr>
          <p:cNvPr id="85" name="Graphic 84" descr="Man with solid fill">
            <a:extLst>
              <a:ext uri="{FF2B5EF4-FFF2-40B4-BE49-F238E27FC236}">
                <a16:creationId xmlns:a16="http://schemas.microsoft.com/office/drawing/2014/main" id="{6C0C70C2-F975-CFF3-6B2C-B751751A26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0451" y="4075571"/>
            <a:ext cx="589937" cy="589937"/>
          </a:xfrm>
          <a:prstGeom prst="rect">
            <a:avLst/>
          </a:prstGeom>
        </p:spPr>
      </p:pic>
      <p:sp>
        <p:nvSpPr>
          <p:cNvPr id="86" name="TextBox 85">
            <a:extLst>
              <a:ext uri="{FF2B5EF4-FFF2-40B4-BE49-F238E27FC236}">
                <a16:creationId xmlns:a16="http://schemas.microsoft.com/office/drawing/2014/main" id="{1876208F-8736-4E63-EDA2-053BB0275259}"/>
              </a:ext>
            </a:extLst>
          </p:cNvPr>
          <p:cNvSpPr txBox="1"/>
          <p:nvPr/>
        </p:nvSpPr>
        <p:spPr>
          <a:xfrm>
            <a:off x="4193734" y="5184376"/>
            <a:ext cx="2146904" cy="738664"/>
          </a:xfrm>
          <a:prstGeom prst="rect">
            <a:avLst/>
          </a:prstGeom>
          <a:noFill/>
        </p:spPr>
        <p:txBody>
          <a:bodyPr wrap="square" rtlCol="0">
            <a:spAutoFit/>
          </a:bodyPr>
          <a:lstStyle/>
          <a:p>
            <a:pPr algn="ctr"/>
            <a:r>
              <a:rPr lang="en-US" sz="1400" dirty="0"/>
              <a:t>Each MEC may coordinate up to </a:t>
            </a:r>
            <a:r>
              <a:rPr lang="en-US" sz="1400" b="1" dirty="0"/>
              <a:t>60</a:t>
            </a:r>
            <a:r>
              <a:rPr lang="en-US" sz="1400" dirty="0"/>
              <a:t> Volunteers / Matches</a:t>
            </a:r>
            <a:endParaRPr lang="en-SG" sz="1400" dirty="0"/>
          </a:p>
        </p:txBody>
      </p:sp>
      <p:pic>
        <p:nvPicPr>
          <p:cNvPr id="91" name="Graphic 90" descr="Child with balloon with solid fill">
            <a:extLst>
              <a:ext uri="{FF2B5EF4-FFF2-40B4-BE49-F238E27FC236}">
                <a16:creationId xmlns:a16="http://schemas.microsoft.com/office/drawing/2014/main" id="{A5C15DD1-F1B1-59B2-ED79-950DC654C1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34037" y="4487249"/>
            <a:ext cx="497902" cy="497902"/>
          </a:xfrm>
          <a:prstGeom prst="rect">
            <a:avLst/>
          </a:prstGeom>
        </p:spPr>
      </p:pic>
      <p:pic>
        <p:nvPicPr>
          <p:cNvPr id="92" name="Graphic 91" descr="Child with balloon with solid fill">
            <a:extLst>
              <a:ext uri="{FF2B5EF4-FFF2-40B4-BE49-F238E27FC236}">
                <a16:creationId xmlns:a16="http://schemas.microsoft.com/office/drawing/2014/main" id="{6D8B8F87-F118-AB1C-58F1-1976815F9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06773" y="4465609"/>
            <a:ext cx="497902" cy="497902"/>
          </a:xfrm>
          <a:prstGeom prst="rect">
            <a:avLst/>
          </a:prstGeom>
        </p:spPr>
      </p:pic>
      <p:pic>
        <p:nvPicPr>
          <p:cNvPr id="93" name="Graphic 92" descr="Child with balloon with solid fill">
            <a:extLst>
              <a:ext uri="{FF2B5EF4-FFF2-40B4-BE49-F238E27FC236}">
                <a16:creationId xmlns:a16="http://schemas.microsoft.com/office/drawing/2014/main" id="{0D8C6806-ADC0-1F82-182D-1529AAB952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87156" y="4465609"/>
            <a:ext cx="497902" cy="497902"/>
          </a:xfrm>
          <a:prstGeom prst="rect">
            <a:avLst/>
          </a:prstGeom>
        </p:spPr>
      </p:pic>
      <p:sp>
        <p:nvSpPr>
          <p:cNvPr id="94" name="Rectangle: Rounded Corners 93">
            <a:extLst>
              <a:ext uri="{FF2B5EF4-FFF2-40B4-BE49-F238E27FC236}">
                <a16:creationId xmlns:a16="http://schemas.microsoft.com/office/drawing/2014/main" id="{F23E3793-FAEB-6098-E03B-CC9773BEE2CC}"/>
              </a:ext>
            </a:extLst>
          </p:cNvPr>
          <p:cNvSpPr/>
          <p:nvPr/>
        </p:nvSpPr>
        <p:spPr>
          <a:xfrm>
            <a:off x="3957800" y="3766877"/>
            <a:ext cx="2571750" cy="2336799"/>
          </a:xfrm>
          <a:custGeom>
            <a:avLst/>
            <a:gdLst>
              <a:gd name="connsiteX0" fmla="*/ 0 w 2571750"/>
              <a:gd name="connsiteY0" fmla="*/ 221973 h 2336799"/>
              <a:gd name="connsiteX1" fmla="*/ 221973 w 2571750"/>
              <a:gd name="connsiteY1" fmla="*/ 0 h 2336799"/>
              <a:gd name="connsiteX2" fmla="*/ 796480 w 2571750"/>
              <a:gd name="connsiteY2" fmla="*/ 0 h 2336799"/>
              <a:gd name="connsiteX3" fmla="*/ 1349709 w 2571750"/>
              <a:gd name="connsiteY3" fmla="*/ 0 h 2336799"/>
              <a:gd name="connsiteX4" fmla="*/ 1817826 w 2571750"/>
              <a:gd name="connsiteY4" fmla="*/ 0 h 2336799"/>
              <a:gd name="connsiteX5" fmla="*/ 2349777 w 2571750"/>
              <a:gd name="connsiteY5" fmla="*/ 0 h 2336799"/>
              <a:gd name="connsiteX6" fmla="*/ 2571750 w 2571750"/>
              <a:gd name="connsiteY6" fmla="*/ 221973 h 2336799"/>
              <a:gd name="connsiteX7" fmla="*/ 2571750 w 2571750"/>
              <a:gd name="connsiteY7" fmla="*/ 657329 h 2336799"/>
              <a:gd name="connsiteX8" fmla="*/ 2571750 w 2571750"/>
              <a:gd name="connsiteY8" fmla="*/ 1073757 h 2336799"/>
              <a:gd name="connsiteX9" fmla="*/ 2571750 w 2571750"/>
              <a:gd name="connsiteY9" fmla="*/ 1546970 h 2336799"/>
              <a:gd name="connsiteX10" fmla="*/ 2571750 w 2571750"/>
              <a:gd name="connsiteY10" fmla="*/ 2114826 h 2336799"/>
              <a:gd name="connsiteX11" fmla="*/ 2349777 w 2571750"/>
              <a:gd name="connsiteY11" fmla="*/ 2336799 h 2336799"/>
              <a:gd name="connsiteX12" fmla="*/ 1860382 w 2571750"/>
              <a:gd name="connsiteY12" fmla="*/ 2336799 h 2336799"/>
              <a:gd name="connsiteX13" fmla="*/ 1285875 w 2571750"/>
              <a:gd name="connsiteY13" fmla="*/ 2336799 h 2336799"/>
              <a:gd name="connsiteX14" fmla="*/ 775202 w 2571750"/>
              <a:gd name="connsiteY14" fmla="*/ 2336799 h 2336799"/>
              <a:gd name="connsiteX15" fmla="*/ 221973 w 2571750"/>
              <a:gd name="connsiteY15" fmla="*/ 2336799 h 2336799"/>
              <a:gd name="connsiteX16" fmla="*/ 0 w 2571750"/>
              <a:gd name="connsiteY16" fmla="*/ 2114826 h 2336799"/>
              <a:gd name="connsiteX17" fmla="*/ 0 w 2571750"/>
              <a:gd name="connsiteY17" fmla="*/ 1660541 h 2336799"/>
              <a:gd name="connsiteX18" fmla="*/ 0 w 2571750"/>
              <a:gd name="connsiteY18" fmla="*/ 1206257 h 2336799"/>
              <a:gd name="connsiteX19" fmla="*/ 0 w 2571750"/>
              <a:gd name="connsiteY19" fmla="*/ 751972 h 2336799"/>
              <a:gd name="connsiteX20" fmla="*/ 0 w 2571750"/>
              <a:gd name="connsiteY20" fmla="*/ 221973 h 233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0" h="2336799" extrusionOk="0">
                <a:moveTo>
                  <a:pt x="0" y="221973"/>
                </a:moveTo>
                <a:cubicBezTo>
                  <a:pt x="-6726" y="90177"/>
                  <a:pt x="92781" y="-4211"/>
                  <a:pt x="221973" y="0"/>
                </a:cubicBezTo>
                <a:cubicBezTo>
                  <a:pt x="468078" y="-13018"/>
                  <a:pt x="546394" y="64812"/>
                  <a:pt x="796480" y="0"/>
                </a:cubicBezTo>
                <a:cubicBezTo>
                  <a:pt x="1046566" y="-64812"/>
                  <a:pt x="1147878" y="21070"/>
                  <a:pt x="1349709" y="0"/>
                </a:cubicBezTo>
                <a:cubicBezTo>
                  <a:pt x="1551540" y="-21070"/>
                  <a:pt x="1632870" y="38813"/>
                  <a:pt x="1817826" y="0"/>
                </a:cubicBezTo>
                <a:cubicBezTo>
                  <a:pt x="2002782" y="-38813"/>
                  <a:pt x="2187152" y="61467"/>
                  <a:pt x="2349777" y="0"/>
                </a:cubicBezTo>
                <a:cubicBezTo>
                  <a:pt x="2478657" y="-30071"/>
                  <a:pt x="2568319" y="112276"/>
                  <a:pt x="2571750" y="221973"/>
                </a:cubicBezTo>
                <a:cubicBezTo>
                  <a:pt x="2622279" y="414033"/>
                  <a:pt x="2562518" y="453980"/>
                  <a:pt x="2571750" y="657329"/>
                </a:cubicBezTo>
                <a:cubicBezTo>
                  <a:pt x="2580982" y="860678"/>
                  <a:pt x="2538952" y="908886"/>
                  <a:pt x="2571750" y="1073757"/>
                </a:cubicBezTo>
                <a:cubicBezTo>
                  <a:pt x="2604548" y="1238628"/>
                  <a:pt x="2548347" y="1351057"/>
                  <a:pt x="2571750" y="1546970"/>
                </a:cubicBezTo>
                <a:cubicBezTo>
                  <a:pt x="2595153" y="1742883"/>
                  <a:pt x="2518992" y="1921861"/>
                  <a:pt x="2571750" y="2114826"/>
                </a:cubicBezTo>
                <a:cubicBezTo>
                  <a:pt x="2588419" y="2249563"/>
                  <a:pt x="2492816" y="2351253"/>
                  <a:pt x="2349777" y="2336799"/>
                </a:cubicBezTo>
                <a:cubicBezTo>
                  <a:pt x="2180019" y="2347395"/>
                  <a:pt x="1984125" y="2315700"/>
                  <a:pt x="1860382" y="2336799"/>
                </a:cubicBezTo>
                <a:cubicBezTo>
                  <a:pt x="1736640" y="2357898"/>
                  <a:pt x="1454306" y="2315466"/>
                  <a:pt x="1285875" y="2336799"/>
                </a:cubicBezTo>
                <a:cubicBezTo>
                  <a:pt x="1117444" y="2358132"/>
                  <a:pt x="951373" y="2325232"/>
                  <a:pt x="775202" y="2336799"/>
                </a:cubicBezTo>
                <a:cubicBezTo>
                  <a:pt x="599031" y="2348366"/>
                  <a:pt x="416094" y="2308436"/>
                  <a:pt x="221973" y="2336799"/>
                </a:cubicBezTo>
                <a:cubicBezTo>
                  <a:pt x="73154" y="2314710"/>
                  <a:pt x="-14333" y="2232036"/>
                  <a:pt x="0" y="2114826"/>
                </a:cubicBezTo>
                <a:cubicBezTo>
                  <a:pt x="-3698" y="1964332"/>
                  <a:pt x="23676" y="1829873"/>
                  <a:pt x="0" y="1660541"/>
                </a:cubicBezTo>
                <a:cubicBezTo>
                  <a:pt x="-23676" y="1491209"/>
                  <a:pt x="21265" y="1413076"/>
                  <a:pt x="0" y="1206257"/>
                </a:cubicBezTo>
                <a:cubicBezTo>
                  <a:pt x="-21265" y="999438"/>
                  <a:pt x="24180" y="946299"/>
                  <a:pt x="0" y="751972"/>
                </a:cubicBezTo>
                <a:cubicBezTo>
                  <a:pt x="-24180" y="557646"/>
                  <a:pt x="60849" y="425956"/>
                  <a:pt x="0" y="221973"/>
                </a:cubicBezTo>
                <a:close/>
              </a:path>
            </a:pathLst>
          </a:custGeom>
          <a:noFill/>
          <a:ln>
            <a:extLst>
              <a:ext uri="{C807C97D-BFC1-408E-A445-0C87EB9F89A2}">
                <ask:lineSketchStyleProps xmlns:ask="http://schemas.microsoft.com/office/drawing/2018/sketchyshapes" sd="252692197">
                  <a:prstGeom prst="roundRect">
                    <a:avLst>
                      <a:gd name="adj" fmla="val 949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TextBox 114">
            <a:extLst>
              <a:ext uri="{FF2B5EF4-FFF2-40B4-BE49-F238E27FC236}">
                <a16:creationId xmlns:a16="http://schemas.microsoft.com/office/drawing/2014/main" id="{C44AC25E-812A-1B4D-F40C-21E29AC7CBA5}"/>
              </a:ext>
            </a:extLst>
          </p:cNvPr>
          <p:cNvSpPr txBox="1"/>
          <p:nvPr/>
        </p:nvSpPr>
        <p:spPr>
          <a:xfrm>
            <a:off x="4049825" y="167384"/>
            <a:ext cx="4045449" cy="307777"/>
          </a:xfrm>
          <a:prstGeom prst="rect">
            <a:avLst/>
          </a:prstGeom>
          <a:noFill/>
        </p:spPr>
        <p:txBody>
          <a:bodyPr wrap="square" rtlCol="0">
            <a:spAutoFit/>
          </a:bodyPr>
          <a:lstStyle/>
          <a:p>
            <a:r>
              <a:rPr lang="en-US" sz="1400" dirty="0"/>
              <a:t>As-Is Situation (Manual Effort | Lack Of Visibility)</a:t>
            </a:r>
            <a:endParaRPr lang="en-SG" sz="1400" dirty="0"/>
          </a:p>
        </p:txBody>
      </p:sp>
      <p:pic>
        <p:nvPicPr>
          <p:cNvPr id="117" name="Graphic 116" descr="Close with solid fill">
            <a:extLst>
              <a:ext uri="{FF2B5EF4-FFF2-40B4-BE49-F238E27FC236}">
                <a16:creationId xmlns:a16="http://schemas.microsoft.com/office/drawing/2014/main" id="{63737255-7CC4-D7F9-BB61-FC6BC45B48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16740" y="3133965"/>
            <a:ext cx="457200" cy="457200"/>
          </a:xfrm>
          <a:prstGeom prst="rect">
            <a:avLst/>
          </a:prstGeom>
        </p:spPr>
      </p:pic>
      <p:sp>
        <p:nvSpPr>
          <p:cNvPr id="118" name="TextBox 117">
            <a:extLst>
              <a:ext uri="{FF2B5EF4-FFF2-40B4-BE49-F238E27FC236}">
                <a16:creationId xmlns:a16="http://schemas.microsoft.com/office/drawing/2014/main" id="{7A9FB320-B92F-A098-62A1-8F9A4562EA7A}"/>
              </a:ext>
            </a:extLst>
          </p:cNvPr>
          <p:cNvSpPr txBox="1"/>
          <p:nvPr/>
        </p:nvSpPr>
        <p:spPr>
          <a:xfrm>
            <a:off x="7049870" y="3113232"/>
            <a:ext cx="1045404" cy="523220"/>
          </a:xfrm>
          <a:prstGeom prst="rect">
            <a:avLst/>
          </a:prstGeom>
          <a:noFill/>
        </p:spPr>
        <p:txBody>
          <a:bodyPr wrap="square" rtlCol="0">
            <a:spAutoFit/>
          </a:bodyPr>
          <a:lstStyle/>
          <a:p>
            <a:pPr algn="ctr"/>
            <a:r>
              <a:rPr lang="en-US" sz="1400" dirty="0"/>
              <a:t>Time Consuming</a:t>
            </a:r>
            <a:endParaRPr lang="en-SG" sz="1400" dirty="0"/>
          </a:p>
        </p:txBody>
      </p:sp>
      <p:sp>
        <p:nvSpPr>
          <p:cNvPr id="171" name="Rectangle: Rounded Corners 170">
            <a:extLst>
              <a:ext uri="{FF2B5EF4-FFF2-40B4-BE49-F238E27FC236}">
                <a16:creationId xmlns:a16="http://schemas.microsoft.com/office/drawing/2014/main" id="{5B5DD0F3-A20B-7D20-9A37-CBEE1BD0CD64}"/>
              </a:ext>
            </a:extLst>
          </p:cNvPr>
          <p:cNvSpPr/>
          <p:nvPr/>
        </p:nvSpPr>
        <p:spPr>
          <a:xfrm>
            <a:off x="3875982" y="2000537"/>
            <a:ext cx="4153560" cy="1617405"/>
          </a:xfrm>
          <a:prstGeom prst="roundRect">
            <a:avLst>
              <a:gd name="adj" fmla="val 3216"/>
            </a:avLst>
          </a:prstGeom>
          <a:solidFill>
            <a:srgbClr val="FF0000">
              <a:alpha val="15000"/>
            </a:srgbClr>
          </a:solid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73" name="TextBox 172">
            <a:extLst>
              <a:ext uri="{FF2B5EF4-FFF2-40B4-BE49-F238E27FC236}">
                <a16:creationId xmlns:a16="http://schemas.microsoft.com/office/drawing/2014/main" id="{C50E0504-9D20-6287-3D58-BD24F7C0A337}"/>
              </a:ext>
            </a:extLst>
          </p:cNvPr>
          <p:cNvSpPr txBox="1"/>
          <p:nvPr/>
        </p:nvSpPr>
        <p:spPr>
          <a:xfrm>
            <a:off x="4227407" y="1646666"/>
            <a:ext cx="1973886" cy="307777"/>
          </a:xfrm>
          <a:prstGeom prst="rect">
            <a:avLst/>
          </a:prstGeom>
          <a:noFill/>
        </p:spPr>
        <p:txBody>
          <a:bodyPr wrap="square" rtlCol="0">
            <a:spAutoFit/>
          </a:bodyPr>
          <a:lstStyle/>
          <a:p>
            <a:pPr algn="ctr"/>
            <a:r>
              <a:rPr lang="en-US" sz="1400" dirty="0"/>
              <a:t>Match Coordinator</a:t>
            </a:r>
            <a:endParaRPr lang="en-SG" sz="1400" dirty="0"/>
          </a:p>
        </p:txBody>
      </p:sp>
      <p:cxnSp>
        <p:nvCxnSpPr>
          <p:cNvPr id="174" name="Connector: Elbow 173">
            <a:extLst>
              <a:ext uri="{FF2B5EF4-FFF2-40B4-BE49-F238E27FC236}">
                <a16:creationId xmlns:a16="http://schemas.microsoft.com/office/drawing/2014/main" id="{9B4BE282-763E-D3D2-967D-3DDAEC5BF28B}"/>
              </a:ext>
            </a:extLst>
          </p:cNvPr>
          <p:cNvCxnSpPr>
            <a:cxnSpLocks/>
          </p:cNvCxnSpPr>
          <p:nvPr/>
        </p:nvCxnSpPr>
        <p:spPr>
          <a:xfrm rot="5400000">
            <a:off x="4300687" y="3080802"/>
            <a:ext cx="1161768" cy="7183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5" name="Connector: Elbow 174">
            <a:extLst>
              <a:ext uri="{FF2B5EF4-FFF2-40B4-BE49-F238E27FC236}">
                <a16:creationId xmlns:a16="http://schemas.microsoft.com/office/drawing/2014/main" id="{C74C578C-8EC0-AEFC-C387-72BE6B6BA319}"/>
              </a:ext>
            </a:extLst>
          </p:cNvPr>
          <p:cNvCxnSpPr>
            <a:cxnSpLocks/>
          </p:cNvCxnSpPr>
          <p:nvPr/>
        </p:nvCxnSpPr>
        <p:spPr>
          <a:xfrm rot="16200000" flipH="1">
            <a:off x="4239720" y="3019828"/>
            <a:ext cx="2002092" cy="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76" name="Connector: Elbow 175">
            <a:extLst>
              <a:ext uri="{FF2B5EF4-FFF2-40B4-BE49-F238E27FC236}">
                <a16:creationId xmlns:a16="http://schemas.microsoft.com/office/drawing/2014/main" id="{76F6690C-051C-25DA-315A-BCB4E7BD90FD}"/>
              </a:ext>
            </a:extLst>
          </p:cNvPr>
          <p:cNvCxnSpPr>
            <a:cxnSpLocks/>
          </p:cNvCxnSpPr>
          <p:nvPr/>
        </p:nvCxnSpPr>
        <p:spPr>
          <a:xfrm rot="16200000" flipH="1">
            <a:off x="4621708" y="2637844"/>
            <a:ext cx="2002087" cy="763977"/>
          </a:xfrm>
          <a:prstGeom prst="bentConnector3">
            <a:avLst>
              <a:gd name="adj1" fmla="val 71314"/>
            </a:avLst>
          </a:prstGeom>
          <a:ln>
            <a:tailEnd type="triangle"/>
          </a:ln>
        </p:spPr>
        <p:style>
          <a:lnRef idx="1">
            <a:schemeClr val="dk1"/>
          </a:lnRef>
          <a:fillRef idx="0">
            <a:schemeClr val="dk1"/>
          </a:fillRef>
          <a:effectRef idx="0">
            <a:schemeClr val="dk1"/>
          </a:effectRef>
          <a:fontRef idx="minor">
            <a:schemeClr val="tx1"/>
          </a:fontRef>
        </p:style>
      </p:cxnSp>
      <p:pic>
        <p:nvPicPr>
          <p:cNvPr id="177" name="Graphic 176" descr="Speaker phone with solid fill">
            <a:extLst>
              <a:ext uri="{FF2B5EF4-FFF2-40B4-BE49-F238E27FC236}">
                <a16:creationId xmlns:a16="http://schemas.microsoft.com/office/drawing/2014/main" id="{A813F142-C8C7-B40A-488D-1FEB03BD9AC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0078" y="2599134"/>
            <a:ext cx="447743" cy="447743"/>
          </a:xfrm>
          <a:prstGeom prst="rect">
            <a:avLst/>
          </a:prstGeom>
        </p:spPr>
      </p:pic>
      <p:pic>
        <p:nvPicPr>
          <p:cNvPr id="178" name="Graphic 177" descr="Email with solid fill">
            <a:extLst>
              <a:ext uri="{FF2B5EF4-FFF2-40B4-BE49-F238E27FC236}">
                <a16:creationId xmlns:a16="http://schemas.microsoft.com/office/drawing/2014/main" id="{D79D79A7-2401-D5B3-82A9-E0E40F785A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64374" y="2231599"/>
            <a:ext cx="443576" cy="369718"/>
          </a:xfrm>
          <a:prstGeom prst="rect">
            <a:avLst/>
          </a:prstGeom>
        </p:spPr>
      </p:pic>
      <p:cxnSp>
        <p:nvCxnSpPr>
          <p:cNvPr id="179" name="Straight Arrow Connector 178">
            <a:extLst>
              <a:ext uri="{FF2B5EF4-FFF2-40B4-BE49-F238E27FC236}">
                <a16:creationId xmlns:a16="http://schemas.microsoft.com/office/drawing/2014/main" id="{AF88DBA8-00A6-5006-3BC3-D7DE3721346A}"/>
              </a:ext>
            </a:extLst>
          </p:cNvPr>
          <p:cNvCxnSpPr>
            <a:cxnSpLocks/>
          </p:cNvCxnSpPr>
          <p:nvPr/>
        </p:nvCxnSpPr>
        <p:spPr>
          <a:xfrm>
            <a:off x="5240763" y="2580549"/>
            <a:ext cx="12887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0" name="Picture 179">
            <a:extLst>
              <a:ext uri="{FF2B5EF4-FFF2-40B4-BE49-F238E27FC236}">
                <a16:creationId xmlns:a16="http://schemas.microsoft.com/office/drawing/2014/main" id="{439116D9-3601-549D-124E-CA8D7D0AB603}"/>
              </a:ext>
            </a:extLst>
          </p:cNvPr>
          <p:cNvPicPr>
            <a:picLocks noChangeAspect="1"/>
          </p:cNvPicPr>
          <p:nvPr/>
        </p:nvPicPr>
        <p:blipFill>
          <a:blip r:embed="rId17"/>
          <a:stretch>
            <a:fillRect/>
          </a:stretch>
        </p:blipFill>
        <p:spPr>
          <a:xfrm>
            <a:off x="6614154" y="2092312"/>
            <a:ext cx="758403" cy="976474"/>
          </a:xfrm>
          <a:prstGeom prst="rect">
            <a:avLst/>
          </a:prstGeom>
        </p:spPr>
      </p:pic>
      <p:sp>
        <p:nvSpPr>
          <p:cNvPr id="181" name="TextBox 180">
            <a:extLst>
              <a:ext uri="{FF2B5EF4-FFF2-40B4-BE49-F238E27FC236}">
                <a16:creationId xmlns:a16="http://schemas.microsoft.com/office/drawing/2014/main" id="{6CF6DD48-9D45-4E17-4601-9EF32A239B26}"/>
              </a:ext>
            </a:extLst>
          </p:cNvPr>
          <p:cNvSpPr txBox="1"/>
          <p:nvPr/>
        </p:nvSpPr>
        <p:spPr>
          <a:xfrm>
            <a:off x="6253006" y="1138778"/>
            <a:ext cx="1405631" cy="738664"/>
          </a:xfrm>
          <a:prstGeom prst="rect">
            <a:avLst/>
          </a:prstGeom>
          <a:noFill/>
        </p:spPr>
        <p:txBody>
          <a:bodyPr wrap="square" rtlCol="0">
            <a:spAutoFit/>
          </a:bodyPr>
          <a:lstStyle/>
          <a:p>
            <a:pPr algn="ctr"/>
            <a:r>
              <a:rPr lang="en-US" sz="1400" dirty="0"/>
              <a:t>Spreadsheet/ MatchForce Update</a:t>
            </a:r>
            <a:endParaRPr lang="en-SG" sz="1400" dirty="0"/>
          </a:p>
        </p:txBody>
      </p:sp>
      <p:pic>
        <p:nvPicPr>
          <p:cNvPr id="182" name="Picture 181">
            <a:extLst>
              <a:ext uri="{FF2B5EF4-FFF2-40B4-BE49-F238E27FC236}">
                <a16:creationId xmlns:a16="http://schemas.microsoft.com/office/drawing/2014/main" id="{B8CD1AF8-33DD-3AB1-F5CF-56178C653D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02549" y="2163078"/>
            <a:ext cx="305566" cy="302395"/>
          </a:xfrm>
          <a:prstGeom prst="rect">
            <a:avLst/>
          </a:prstGeom>
          <a:ln w="9525">
            <a:solidFill>
              <a:schemeClr val="tx1"/>
            </a:solidFill>
          </a:ln>
        </p:spPr>
      </p:pic>
      <p:pic>
        <p:nvPicPr>
          <p:cNvPr id="183" name="Picture 182">
            <a:extLst>
              <a:ext uri="{FF2B5EF4-FFF2-40B4-BE49-F238E27FC236}">
                <a16:creationId xmlns:a16="http://schemas.microsoft.com/office/drawing/2014/main" id="{1E7034C1-32A6-C0C5-F8BF-47EDDDFEAB2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3714" y="2665670"/>
            <a:ext cx="318585" cy="36086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4242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374B4-2659-6613-9581-13892759997F}"/>
              </a:ext>
            </a:extLst>
          </p:cNvPr>
          <p:cNvPicPr>
            <a:picLocks noChangeAspect="1"/>
          </p:cNvPicPr>
          <p:nvPr/>
        </p:nvPicPr>
        <p:blipFill>
          <a:blip r:embed="rId2"/>
          <a:stretch>
            <a:fillRect/>
          </a:stretch>
        </p:blipFill>
        <p:spPr>
          <a:xfrm>
            <a:off x="0" y="0"/>
            <a:ext cx="12192000" cy="6907110"/>
          </a:xfrm>
          <a:prstGeom prst="rect">
            <a:avLst/>
          </a:prstGeom>
        </p:spPr>
      </p:pic>
    </p:spTree>
    <p:extLst>
      <p:ext uri="{BB962C8B-B14F-4D97-AF65-F5344CB8AC3E}">
        <p14:creationId xmlns:p14="http://schemas.microsoft.com/office/powerpoint/2010/main" val="21540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54114" y="132401"/>
            <a:ext cx="2879138" cy="369332"/>
          </a:xfrm>
          <a:prstGeom prst="rect">
            <a:avLst/>
          </a:prstGeom>
          <a:noFill/>
        </p:spPr>
        <p:txBody>
          <a:bodyPr wrap="square" rtlCol="0">
            <a:spAutoFit/>
          </a:bodyPr>
          <a:lstStyle/>
          <a:p>
            <a:r>
              <a:rPr lang="en-US" dirty="0"/>
              <a:t>Manual Processing</a:t>
            </a:r>
            <a:endParaRPr lang="en-SG" dirty="0"/>
          </a:p>
        </p:txBody>
      </p:sp>
      <p:pic>
        <p:nvPicPr>
          <p:cNvPr id="15" name="Graphic 14" descr="Gears with solid fill">
            <a:extLst>
              <a:ext uri="{FF2B5EF4-FFF2-40B4-BE49-F238E27FC236}">
                <a16:creationId xmlns:a16="http://schemas.microsoft.com/office/drawing/2014/main" id="{53040C81-6848-BC11-D8FF-F3F1335091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280" y="0"/>
            <a:ext cx="641544" cy="641544"/>
          </a:xfrm>
          <a:prstGeom prst="rect">
            <a:avLst/>
          </a:prstGeom>
        </p:spPr>
      </p:pic>
      <p:pic>
        <p:nvPicPr>
          <p:cNvPr id="87" name="Picture 86">
            <a:extLst>
              <a:ext uri="{FF2B5EF4-FFF2-40B4-BE49-F238E27FC236}">
                <a16:creationId xmlns:a16="http://schemas.microsoft.com/office/drawing/2014/main" id="{1267A3B0-D5B0-615F-C633-0E7D3053B387}"/>
              </a:ext>
            </a:extLst>
          </p:cNvPr>
          <p:cNvPicPr>
            <a:picLocks noChangeAspect="1"/>
          </p:cNvPicPr>
          <p:nvPr/>
        </p:nvPicPr>
        <p:blipFill>
          <a:blip r:embed="rId4"/>
          <a:stretch>
            <a:fillRect/>
          </a:stretch>
        </p:blipFill>
        <p:spPr>
          <a:xfrm>
            <a:off x="370066" y="4439914"/>
            <a:ext cx="3528110" cy="2092881"/>
          </a:xfrm>
          <a:prstGeom prst="rect">
            <a:avLst/>
          </a:prstGeom>
        </p:spPr>
      </p:pic>
      <p:sp>
        <p:nvSpPr>
          <p:cNvPr id="90" name="TextBox 89">
            <a:extLst>
              <a:ext uri="{FF2B5EF4-FFF2-40B4-BE49-F238E27FC236}">
                <a16:creationId xmlns:a16="http://schemas.microsoft.com/office/drawing/2014/main" id="{6D3387CA-4B99-9F4F-24F8-7E3EBF1A4F57}"/>
              </a:ext>
            </a:extLst>
          </p:cNvPr>
          <p:cNvSpPr txBox="1"/>
          <p:nvPr/>
        </p:nvSpPr>
        <p:spPr>
          <a:xfrm>
            <a:off x="1798189" y="776189"/>
            <a:ext cx="2299919" cy="1846659"/>
          </a:xfrm>
          <a:prstGeom prst="rect">
            <a:avLst/>
          </a:prstGeom>
          <a:noFill/>
        </p:spPr>
        <p:txBody>
          <a:bodyPr wrap="square" rtlCol="0">
            <a:spAutoFit/>
          </a:bodyPr>
          <a:lstStyle/>
          <a:p>
            <a:r>
              <a:rPr lang="en-US" sz="1400" dirty="0"/>
              <a:t>Match Length Stats Analysis with Pandas:</a:t>
            </a:r>
          </a:p>
          <a:p>
            <a:pPr marL="285750" indent="-285750">
              <a:buFont typeface="Arial" panose="020B0604020202020204" pitchFamily="34" charset="0"/>
              <a:buChar char="•"/>
            </a:pPr>
            <a:r>
              <a:rPr lang="en-SG" sz="1400" dirty="0"/>
              <a:t>Correlation</a:t>
            </a:r>
          </a:p>
          <a:p>
            <a:pPr marL="285750" indent="-285750">
              <a:buFont typeface="Arial" panose="020B0604020202020204" pitchFamily="34" charset="0"/>
              <a:buChar char="•"/>
            </a:pPr>
            <a:r>
              <a:rPr lang="en-SG" sz="1400" dirty="0"/>
              <a:t>Standard Deviation</a:t>
            </a:r>
          </a:p>
          <a:p>
            <a:pPr marL="285750" indent="-285750">
              <a:buFont typeface="Arial" panose="020B0604020202020204" pitchFamily="34" charset="0"/>
              <a:buChar char="•"/>
            </a:pPr>
            <a:r>
              <a:rPr lang="en-SG" sz="1400" dirty="0"/>
              <a:t>Outliers</a:t>
            </a:r>
          </a:p>
          <a:p>
            <a:pPr marL="285750" indent="-285750">
              <a:buFont typeface="Arial" panose="020B0604020202020204" pitchFamily="34" charset="0"/>
              <a:buChar char="•"/>
            </a:pPr>
            <a:r>
              <a:rPr lang="en-SG" sz="1400" dirty="0"/>
              <a:t>Closure Seasons</a:t>
            </a:r>
          </a:p>
          <a:p>
            <a:pPr marL="285750" indent="-285750">
              <a:buFont typeface="Arial" panose="020B0604020202020204" pitchFamily="34" charset="0"/>
              <a:buChar char="•"/>
            </a:pPr>
            <a:endParaRPr lang="en-SG" sz="1200" dirty="0"/>
          </a:p>
          <a:p>
            <a:endParaRPr lang="en-SG" dirty="0"/>
          </a:p>
        </p:txBody>
      </p:sp>
      <p:pic>
        <p:nvPicPr>
          <p:cNvPr id="92" name="Picture 91">
            <a:extLst>
              <a:ext uri="{FF2B5EF4-FFF2-40B4-BE49-F238E27FC236}">
                <a16:creationId xmlns:a16="http://schemas.microsoft.com/office/drawing/2014/main" id="{B4F719EC-AA23-1208-3DE4-5550472D70C4}"/>
              </a:ext>
            </a:extLst>
          </p:cNvPr>
          <p:cNvPicPr>
            <a:picLocks noChangeAspect="1"/>
          </p:cNvPicPr>
          <p:nvPr/>
        </p:nvPicPr>
        <p:blipFill rotWithShape="1">
          <a:blip r:embed="rId5"/>
          <a:srcRect l="16449"/>
          <a:stretch/>
        </p:blipFill>
        <p:spPr>
          <a:xfrm>
            <a:off x="331490" y="2427867"/>
            <a:ext cx="3873124" cy="1787054"/>
          </a:xfrm>
          <a:prstGeom prst="rect">
            <a:avLst/>
          </a:prstGeom>
        </p:spPr>
      </p:pic>
      <p:pic>
        <p:nvPicPr>
          <p:cNvPr id="95" name="Picture 94">
            <a:extLst>
              <a:ext uri="{FF2B5EF4-FFF2-40B4-BE49-F238E27FC236}">
                <a16:creationId xmlns:a16="http://schemas.microsoft.com/office/drawing/2014/main" id="{68345691-D0ED-9D3B-07E3-04D88945D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371" y="976720"/>
            <a:ext cx="673066" cy="673066"/>
          </a:xfrm>
          <a:prstGeom prst="rect">
            <a:avLst/>
          </a:prstGeom>
        </p:spPr>
      </p:pic>
      <p:sp>
        <p:nvSpPr>
          <p:cNvPr id="96" name="TextBox 95">
            <a:extLst>
              <a:ext uri="{FF2B5EF4-FFF2-40B4-BE49-F238E27FC236}">
                <a16:creationId xmlns:a16="http://schemas.microsoft.com/office/drawing/2014/main" id="{0F745908-4772-559C-14DA-0B0DF83E730A}"/>
              </a:ext>
            </a:extLst>
          </p:cNvPr>
          <p:cNvSpPr txBox="1"/>
          <p:nvPr/>
        </p:nvSpPr>
        <p:spPr>
          <a:xfrm>
            <a:off x="6896992" y="1672452"/>
            <a:ext cx="1090863" cy="276999"/>
          </a:xfrm>
          <a:prstGeom prst="rect">
            <a:avLst/>
          </a:prstGeom>
          <a:noFill/>
        </p:spPr>
        <p:txBody>
          <a:bodyPr wrap="square" rtlCol="0">
            <a:spAutoFit/>
          </a:bodyPr>
          <a:lstStyle/>
          <a:p>
            <a:pPr algn="ctr"/>
            <a:r>
              <a:rPr lang="en-US" sz="1200" dirty="0"/>
              <a:t>GeoPandas</a:t>
            </a:r>
            <a:endParaRPr lang="en-SG" sz="1200" dirty="0"/>
          </a:p>
        </p:txBody>
      </p:sp>
      <p:sp>
        <p:nvSpPr>
          <p:cNvPr id="97" name="Rectangle: Rounded Corners 96">
            <a:extLst>
              <a:ext uri="{FF2B5EF4-FFF2-40B4-BE49-F238E27FC236}">
                <a16:creationId xmlns:a16="http://schemas.microsoft.com/office/drawing/2014/main" id="{79E3FAE0-7A99-F6C9-01D0-76DCE19C83D2}"/>
              </a:ext>
            </a:extLst>
          </p:cNvPr>
          <p:cNvSpPr/>
          <p:nvPr/>
        </p:nvSpPr>
        <p:spPr>
          <a:xfrm>
            <a:off x="4351050" y="775631"/>
            <a:ext cx="3645343" cy="2748900"/>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8" name="Picture 97">
            <a:extLst>
              <a:ext uri="{FF2B5EF4-FFF2-40B4-BE49-F238E27FC236}">
                <a16:creationId xmlns:a16="http://schemas.microsoft.com/office/drawing/2014/main" id="{98395980-0ABD-77E8-80EF-D452F5BB995D}"/>
              </a:ext>
            </a:extLst>
          </p:cNvPr>
          <p:cNvPicPr>
            <a:picLocks noChangeAspect="1"/>
          </p:cNvPicPr>
          <p:nvPr/>
        </p:nvPicPr>
        <p:blipFill rotWithShape="1">
          <a:blip r:embed="rId7"/>
          <a:srcRect b="19014"/>
          <a:stretch/>
        </p:blipFill>
        <p:spPr>
          <a:xfrm>
            <a:off x="4653918" y="2525157"/>
            <a:ext cx="3039603" cy="876393"/>
          </a:xfrm>
          <a:prstGeom prst="rect">
            <a:avLst/>
          </a:prstGeom>
        </p:spPr>
      </p:pic>
      <p:sp>
        <p:nvSpPr>
          <p:cNvPr id="99" name="TextBox 98">
            <a:extLst>
              <a:ext uri="{FF2B5EF4-FFF2-40B4-BE49-F238E27FC236}">
                <a16:creationId xmlns:a16="http://schemas.microsoft.com/office/drawing/2014/main" id="{AD61493F-76E3-20C3-415C-0A46E42DAD5C}"/>
              </a:ext>
            </a:extLst>
          </p:cNvPr>
          <p:cNvSpPr txBox="1"/>
          <p:nvPr/>
        </p:nvSpPr>
        <p:spPr>
          <a:xfrm>
            <a:off x="5584181" y="936187"/>
            <a:ext cx="2299919" cy="1661993"/>
          </a:xfrm>
          <a:prstGeom prst="rect">
            <a:avLst/>
          </a:prstGeom>
          <a:noFill/>
        </p:spPr>
        <p:txBody>
          <a:bodyPr wrap="square" rtlCol="0">
            <a:spAutoFit/>
          </a:bodyPr>
          <a:lstStyle/>
          <a:p>
            <a:r>
              <a:rPr lang="en-US" sz="1400" dirty="0"/>
              <a:t>Extract centroid (Latitude, Longitude) From .shp files for each census block.</a:t>
            </a:r>
          </a:p>
          <a:p>
            <a:endParaRPr lang="en-US" sz="1400" dirty="0"/>
          </a:p>
          <a:p>
            <a:r>
              <a:rPr lang="en-US" sz="1400" dirty="0"/>
              <a:t>- Adds Distance Value between Big and Small</a:t>
            </a:r>
            <a:endParaRPr lang="en-SG" sz="1400" dirty="0"/>
          </a:p>
          <a:p>
            <a:endParaRPr lang="en-SG" dirty="0"/>
          </a:p>
        </p:txBody>
      </p:sp>
      <p:pic>
        <p:nvPicPr>
          <p:cNvPr id="100" name="Picture 99">
            <a:extLst>
              <a:ext uri="{FF2B5EF4-FFF2-40B4-BE49-F238E27FC236}">
                <a16:creationId xmlns:a16="http://schemas.microsoft.com/office/drawing/2014/main" id="{6820004C-D38D-3E6D-F410-6557AE796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2516" y="4081657"/>
            <a:ext cx="629666" cy="629666"/>
          </a:xfrm>
          <a:prstGeom prst="rect">
            <a:avLst/>
          </a:prstGeom>
        </p:spPr>
      </p:pic>
      <p:sp>
        <p:nvSpPr>
          <p:cNvPr id="101" name="TextBox 100">
            <a:extLst>
              <a:ext uri="{FF2B5EF4-FFF2-40B4-BE49-F238E27FC236}">
                <a16:creationId xmlns:a16="http://schemas.microsoft.com/office/drawing/2014/main" id="{CB868662-6528-CF98-BAE6-F30222C259EC}"/>
              </a:ext>
            </a:extLst>
          </p:cNvPr>
          <p:cNvSpPr txBox="1"/>
          <p:nvPr/>
        </p:nvSpPr>
        <p:spPr>
          <a:xfrm>
            <a:off x="8401918" y="4736592"/>
            <a:ext cx="1090863" cy="276999"/>
          </a:xfrm>
          <a:prstGeom prst="rect">
            <a:avLst/>
          </a:prstGeom>
          <a:noFill/>
        </p:spPr>
        <p:txBody>
          <a:bodyPr wrap="square" rtlCol="0">
            <a:spAutoFit/>
          </a:bodyPr>
          <a:lstStyle/>
          <a:p>
            <a:pPr algn="ctr"/>
            <a:r>
              <a:rPr lang="en-US" sz="1200" dirty="0"/>
              <a:t>USA Census</a:t>
            </a:r>
            <a:endParaRPr lang="en-SG" sz="1200" dirty="0"/>
          </a:p>
        </p:txBody>
      </p:sp>
      <p:sp>
        <p:nvSpPr>
          <p:cNvPr id="102" name="Rectangle: Rounded Corners 101">
            <a:extLst>
              <a:ext uri="{FF2B5EF4-FFF2-40B4-BE49-F238E27FC236}">
                <a16:creationId xmlns:a16="http://schemas.microsoft.com/office/drawing/2014/main" id="{0465075D-EC8C-1FDA-2780-B6FA9FCFB026}"/>
              </a:ext>
            </a:extLst>
          </p:cNvPr>
          <p:cNvSpPr/>
          <p:nvPr/>
        </p:nvSpPr>
        <p:spPr>
          <a:xfrm>
            <a:off x="8373979" y="3756888"/>
            <a:ext cx="3521429" cy="2748900"/>
          </a:xfrm>
          <a:prstGeom prst="roundRect">
            <a:avLst>
              <a:gd name="adj" fmla="val 78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 name="Picture 102">
            <a:extLst>
              <a:ext uri="{FF2B5EF4-FFF2-40B4-BE49-F238E27FC236}">
                <a16:creationId xmlns:a16="http://schemas.microsoft.com/office/drawing/2014/main" id="{174B5208-3CCE-278C-E4A9-EDFBD7C30EA9}"/>
              </a:ext>
            </a:extLst>
          </p:cNvPr>
          <p:cNvPicPr>
            <a:picLocks noChangeAspect="1"/>
          </p:cNvPicPr>
          <p:nvPr/>
        </p:nvPicPr>
        <p:blipFill>
          <a:blip r:embed="rId9"/>
          <a:stretch>
            <a:fillRect/>
          </a:stretch>
        </p:blipFill>
        <p:spPr>
          <a:xfrm>
            <a:off x="8491005" y="5338359"/>
            <a:ext cx="3163461" cy="892127"/>
          </a:xfrm>
          <a:prstGeom prst="rect">
            <a:avLst/>
          </a:prstGeom>
        </p:spPr>
      </p:pic>
      <p:sp>
        <p:nvSpPr>
          <p:cNvPr id="104" name="TextBox 103">
            <a:extLst>
              <a:ext uri="{FF2B5EF4-FFF2-40B4-BE49-F238E27FC236}">
                <a16:creationId xmlns:a16="http://schemas.microsoft.com/office/drawing/2014/main" id="{6D840EC9-6A6F-7B75-5254-7B51D7DDA713}"/>
              </a:ext>
            </a:extLst>
          </p:cNvPr>
          <p:cNvSpPr txBox="1"/>
          <p:nvPr/>
        </p:nvSpPr>
        <p:spPr>
          <a:xfrm>
            <a:off x="9403694" y="3921952"/>
            <a:ext cx="2379421" cy="2092881"/>
          </a:xfrm>
          <a:prstGeom prst="rect">
            <a:avLst/>
          </a:prstGeom>
          <a:noFill/>
        </p:spPr>
        <p:txBody>
          <a:bodyPr wrap="square" rtlCol="0">
            <a:spAutoFit/>
          </a:bodyPr>
          <a:lstStyle/>
          <a:p>
            <a:r>
              <a:rPr lang="en-US" sz="1400" dirty="0"/>
              <a:t>Impute/Add missing Columns:</a:t>
            </a:r>
          </a:p>
          <a:p>
            <a:pPr marL="285750" indent="-285750">
              <a:buFont typeface="Arial" panose="020B0604020202020204" pitchFamily="34" charset="0"/>
              <a:buChar char="•"/>
            </a:pPr>
            <a:r>
              <a:rPr lang="en-US" sz="1400" dirty="0"/>
              <a:t>Education</a:t>
            </a:r>
          </a:p>
          <a:p>
            <a:pPr marL="285750" indent="-285750">
              <a:buFont typeface="Arial" panose="020B0604020202020204" pitchFamily="34" charset="0"/>
              <a:buChar char="•"/>
            </a:pPr>
            <a:r>
              <a:rPr lang="en-US" sz="1400" dirty="0"/>
              <a:t>Mean / Median Income</a:t>
            </a:r>
          </a:p>
          <a:p>
            <a:pPr marL="285750" indent="-285750">
              <a:buFont typeface="Arial" panose="020B0604020202020204" pitchFamily="34" charset="0"/>
              <a:buChar char="•"/>
            </a:pPr>
            <a:r>
              <a:rPr lang="en-US" sz="1400" dirty="0"/>
              <a:t>Race</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SG" sz="1400" dirty="0"/>
          </a:p>
          <a:p>
            <a:endParaRPr lang="en-SG" dirty="0"/>
          </a:p>
        </p:txBody>
      </p:sp>
      <p:sp>
        <p:nvSpPr>
          <p:cNvPr id="105" name="Rectangle: Rounded Corners 104">
            <a:extLst>
              <a:ext uri="{FF2B5EF4-FFF2-40B4-BE49-F238E27FC236}">
                <a16:creationId xmlns:a16="http://schemas.microsoft.com/office/drawing/2014/main" id="{EA5306A4-BFF5-2227-B846-E9F11719FE2D}"/>
              </a:ext>
            </a:extLst>
          </p:cNvPr>
          <p:cNvSpPr/>
          <p:nvPr/>
        </p:nvSpPr>
        <p:spPr>
          <a:xfrm>
            <a:off x="127491" y="663807"/>
            <a:ext cx="8005855" cy="6061792"/>
          </a:xfrm>
          <a:prstGeom prst="roundRect">
            <a:avLst>
              <a:gd name="adj" fmla="val 39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4037" y="35175"/>
            <a:ext cx="492762" cy="571193"/>
          </a:xfrm>
          <a:prstGeom prst="rect">
            <a:avLst/>
          </a:prstGeom>
        </p:spPr>
      </p:pic>
      <p:pic>
        <p:nvPicPr>
          <p:cNvPr id="109" name="Picture 108">
            <a:extLst>
              <a:ext uri="{FF2B5EF4-FFF2-40B4-BE49-F238E27FC236}">
                <a16:creationId xmlns:a16="http://schemas.microsoft.com/office/drawing/2014/main" id="{EAE09BF4-895E-6965-B758-F9DFC19ABD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688" y="1072996"/>
            <a:ext cx="1186161" cy="480513"/>
          </a:xfrm>
          <a:prstGeom prst="rect">
            <a:avLst/>
          </a:prstGeom>
        </p:spPr>
      </p:pic>
      <p:sp>
        <p:nvSpPr>
          <p:cNvPr id="110" name="Rectangle: Rounded Corners 109">
            <a:extLst>
              <a:ext uri="{FF2B5EF4-FFF2-40B4-BE49-F238E27FC236}">
                <a16:creationId xmlns:a16="http://schemas.microsoft.com/office/drawing/2014/main" id="{155021E0-5905-A9D0-49CD-810433CF5F6B}"/>
              </a:ext>
            </a:extLst>
          </p:cNvPr>
          <p:cNvSpPr/>
          <p:nvPr/>
        </p:nvSpPr>
        <p:spPr>
          <a:xfrm>
            <a:off x="8281604" y="641544"/>
            <a:ext cx="3698068" cy="5975824"/>
          </a:xfrm>
          <a:prstGeom prst="roundRect">
            <a:avLst>
              <a:gd name="adj" fmla="val 57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Rectangle: Rounded Corners 110">
            <a:extLst>
              <a:ext uri="{FF2B5EF4-FFF2-40B4-BE49-F238E27FC236}">
                <a16:creationId xmlns:a16="http://schemas.microsoft.com/office/drawing/2014/main" id="{31749C62-79E8-0234-F378-2E5C2DEE506E}"/>
              </a:ext>
            </a:extLst>
          </p:cNvPr>
          <p:cNvSpPr/>
          <p:nvPr/>
        </p:nvSpPr>
        <p:spPr>
          <a:xfrm>
            <a:off x="253347" y="794308"/>
            <a:ext cx="3971848" cy="5833838"/>
          </a:xfrm>
          <a:prstGeom prst="roundRect">
            <a:avLst>
              <a:gd name="adj" fmla="val 50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3" name="Picture 112">
            <a:extLst>
              <a:ext uri="{FF2B5EF4-FFF2-40B4-BE49-F238E27FC236}">
                <a16:creationId xmlns:a16="http://schemas.microsoft.com/office/drawing/2014/main" id="{380B960E-88AB-C31A-10B1-CD43EE564E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2336" y="122942"/>
            <a:ext cx="492762" cy="458539"/>
          </a:xfrm>
          <a:prstGeom prst="rect">
            <a:avLst/>
          </a:prstGeom>
        </p:spPr>
      </p:pic>
      <p:sp>
        <p:nvSpPr>
          <p:cNvPr id="115" name="Rectangle: Rounded Corners 114">
            <a:extLst>
              <a:ext uri="{FF2B5EF4-FFF2-40B4-BE49-F238E27FC236}">
                <a16:creationId xmlns:a16="http://schemas.microsoft.com/office/drawing/2014/main" id="{80567D9D-CDB5-EAF6-C38A-78996325CC79}"/>
              </a:ext>
            </a:extLst>
          </p:cNvPr>
          <p:cNvSpPr/>
          <p:nvPr/>
        </p:nvSpPr>
        <p:spPr>
          <a:xfrm>
            <a:off x="8386288" y="775630"/>
            <a:ext cx="3521429" cy="2869677"/>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6" name="Picture 115">
            <a:extLst>
              <a:ext uri="{FF2B5EF4-FFF2-40B4-BE49-F238E27FC236}">
                <a16:creationId xmlns:a16="http://schemas.microsoft.com/office/drawing/2014/main" id="{7D1B1612-F64E-F92B-EF14-436D6410064B}"/>
              </a:ext>
            </a:extLst>
          </p:cNvPr>
          <p:cNvPicPr>
            <a:picLocks noChangeAspect="1"/>
          </p:cNvPicPr>
          <p:nvPr/>
        </p:nvPicPr>
        <p:blipFill>
          <a:blip r:embed="rId9"/>
          <a:stretch>
            <a:fillRect/>
          </a:stretch>
        </p:blipFill>
        <p:spPr>
          <a:xfrm>
            <a:off x="8643405" y="5490759"/>
            <a:ext cx="3163461" cy="892127"/>
          </a:xfrm>
          <a:prstGeom prst="rect">
            <a:avLst/>
          </a:prstGeom>
        </p:spPr>
      </p:pic>
      <p:sp>
        <p:nvSpPr>
          <p:cNvPr id="117" name="TextBox 116">
            <a:extLst>
              <a:ext uri="{FF2B5EF4-FFF2-40B4-BE49-F238E27FC236}">
                <a16:creationId xmlns:a16="http://schemas.microsoft.com/office/drawing/2014/main" id="{4A2F777B-8567-96E3-5DD6-3D718F943962}"/>
              </a:ext>
            </a:extLst>
          </p:cNvPr>
          <p:cNvSpPr txBox="1"/>
          <p:nvPr/>
        </p:nvSpPr>
        <p:spPr>
          <a:xfrm>
            <a:off x="8491005" y="812867"/>
            <a:ext cx="3315861" cy="2092881"/>
          </a:xfrm>
          <a:prstGeom prst="rect">
            <a:avLst/>
          </a:prstGeom>
          <a:noFill/>
        </p:spPr>
        <p:txBody>
          <a:bodyPr wrap="square" rtlCol="0">
            <a:spAutoFit/>
          </a:bodyPr>
          <a:lstStyle/>
          <a:p>
            <a:r>
              <a:rPr lang="en-US" sz="1400" dirty="0"/>
              <a:t>Recategorization of categories to reduce category Count:</a:t>
            </a:r>
          </a:p>
          <a:p>
            <a:pPr marL="285750" indent="-285750">
              <a:buFont typeface="Arial" panose="020B0604020202020204" pitchFamily="34" charset="0"/>
              <a:buChar char="•"/>
            </a:pPr>
            <a:r>
              <a:rPr lang="en-US" sz="1400" dirty="0"/>
              <a:t>Gender</a:t>
            </a:r>
          </a:p>
          <a:p>
            <a:pPr marL="285750" indent="-285750">
              <a:buFont typeface="Arial" panose="020B0604020202020204" pitchFamily="34" charset="0"/>
              <a:buChar char="•"/>
            </a:pPr>
            <a:r>
              <a:rPr lang="en-US" sz="1400" dirty="0"/>
              <a:t>Race</a:t>
            </a:r>
          </a:p>
          <a:p>
            <a:pPr marL="285750" indent="-285750">
              <a:buFont typeface="Arial" panose="020B0604020202020204" pitchFamily="34" charset="0"/>
              <a:buChar char="•"/>
            </a:pPr>
            <a:r>
              <a:rPr lang="en-US" sz="1400" dirty="0"/>
              <a:t>Education Level</a:t>
            </a:r>
          </a:p>
          <a:p>
            <a:pPr marL="285750" indent="-285750">
              <a:buFont typeface="Arial" panose="020B0604020202020204" pitchFamily="34" charset="0"/>
              <a:buChar char="•"/>
            </a:pPr>
            <a:r>
              <a:rPr lang="en-US" sz="1400" dirty="0"/>
              <a:t>Occupation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SG" sz="1400" dirty="0"/>
          </a:p>
          <a:p>
            <a:endParaRPr lang="en-SG" dirty="0"/>
          </a:p>
        </p:txBody>
      </p:sp>
      <p:pic>
        <p:nvPicPr>
          <p:cNvPr id="119" name="Picture 118">
            <a:extLst>
              <a:ext uri="{FF2B5EF4-FFF2-40B4-BE49-F238E27FC236}">
                <a16:creationId xmlns:a16="http://schemas.microsoft.com/office/drawing/2014/main" id="{3B57997E-F0EC-A9BE-C53E-5118161D3281}"/>
              </a:ext>
            </a:extLst>
          </p:cNvPr>
          <p:cNvPicPr>
            <a:picLocks noChangeAspect="1"/>
          </p:cNvPicPr>
          <p:nvPr/>
        </p:nvPicPr>
        <p:blipFill>
          <a:blip r:embed="rId13"/>
          <a:stretch>
            <a:fillRect/>
          </a:stretch>
        </p:blipFill>
        <p:spPr>
          <a:xfrm>
            <a:off x="8527888" y="2285645"/>
            <a:ext cx="1540228" cy="1195941"/>
          </a:xfrm>
          <a:prstGeom prst="rect">
            <a:avLst/>
          </a:prstGeom>
        </p:spPr>
      </p:pic>
      <p:pic>
        <p:nvPicPr>
          <p:cNvPr id="121" name="Picture 120">
            <a:extLst>
              <a:ext uri="{FF2B5EF4-FFF2-40B4-BE49-F238E27FC236}">
                <a16:creationId xmlns:a16="http://schemas.microsoft.com/office/drawing/2014/main" id="{4A78B7C8-C6CE-06C7-9BF0-29368BB6A99C}"/>
              </a:ext>
            </a:extLst>
          </p:cNvPr>
          <p:cNvPicPr>
            <a:picLocks noChangeAspect="1"/>
          </p:cNvPicPr>
          <p:nvPr/>
        </p:nvPicPr>
        <p:blipFill>
          <a:blip r:embed="rId14"/>
          <a:stretch>
            <a:fillRect/>
          </a:stretch>
        </p:blipFill>
        <p:spPr>
          <a:xfrm>
            <a:off x="10216374" y="2284663"/>
            <a:ext cx="1486107" cy="676369"/>
          </a:xfrm>
          <a:prstGeom prst="rect">
            <a:avLst/>
          </a:prstGeom>
        </p:spPr>
      </p:pic>
      <p:sp>
        <p:nvSpPr>
          <p:cNvPr id="123" name="Rectangle: Rounded Corners 122">
            <a:extLst>
              <a:ext uri="{FF2B5EF4-FFF2-40B4-BE49-F238E27FC236}">
                <a16:creationId xmlns:a16="http://schemas.microsoft.com/office/drawing/2014/main" id="{91969ADB-E1BE-5D60-2B93-05A9825234C5}"/>
              </a:ext>
            </a:extLst>
          </p:cNvPr>
          <p:cNvSpPr/>
          <p:nvPr/>
        </p:nvSpPr>
        <p:spPr>
          <a:xfrm>
            <a:off x="4366707" y="3616070"/>
            <a:ext cx="3645343" cy="3001298"/>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5B419821-66A0-9EE2-1CBB-E2F48B395A81}"/>
              </a:ext>
            </a:extLst>
          </p:cNvPr>
          <p:cNvSpPr txBox="1"/>
          <p:nvPr/>
        </p:nvSpPr>
        <p:spPr>
          <a:xfrm>
            <a:off x="5599838" y="3776626"/>
            <a:ext cx="2440151" cy="1015663"/>
          </a:xfrm>
          <a:prstGeom prst="rect">
            <a:avLst/>
          </a:prstGeom>
          <a:noFill/>
        </p:spPr>
        <p:txBody>
          <a:bodyPr wrap="square" rtlCol="0">
            <a:spAutoFit/>
          </a:bodyPr>
          <a:lstStyle/>
          <a:p>
            <a:r>
              <a:rPr lang="en-US" sz="1400" dirty="0"/>
              <a:t>Transformation of nested Temporal Features into column Features for LSTM Training. </a:t>
            </a:r>
            <a:endParaRPr lang="en-SG" sz="1400" dirty="0"/>
          </a:p>
          <a:p>
            <a:endParaRPr lang="en-SG" dirty="0"/>
          </a:p>
        </p:txBody>
      </p:sp>
      <p:pic>
        <p:nvPicPr>
          <p:cNvPr id="126" name="Picture 125">
            <a:extLst>
              <a:ext uri="{FF2B5EF4-FFF2-40B4-BE49-F238E27FC236}">
                <a16:creationId xmlns:a16="http://schemas.microsoft.com/office/drawing/2014/main" id="{92279E4F-5F21-FBD4-4A92-5BA3644E92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3151" y="3756888"/>
            <a:ext cx="1156203" cy="468377"/>
          </a:xfrm>
          <a:prstGeom prst="rect">
            <a:avLst/>
          </a:prstGeom>
        </p:spPr>
      </p:pic>
      <p:sp>
        <p:nvSpPr>
          <p:cNvPr id="127" name="TextBox 126">
            <a:extLst>
              <a:ext uri="{FF2B5EF4-FFF2-40B4-BE49-F238E27FC236}">
                <a16:creationId xmlns:a16="http://schemas.microsoft.com/office/drawing/2014/main" id="{53033A38-4144-14BD-6899-2CB1BB093E05}"/>
              </a:ext>
            </a:extLst>
          </p:cNvPr>
          <p:cNvSpPr txBox="1"/>
          <p:nvPr/>
        </p:nvSpPr>
        <p:spPr>
          <a:xfrm>
            <a:off x="4421363" y="1656320"/>
            <a:ext cx="1090863" cy="276999"/>
          </a:xfrm>
          <a:prstGeom prst="rect">
            <a:avLst/>
          </a:prstGeom>
          <a:noFill/>
        </p:spPr>
        <p:txBody>
          <a:bodyPr wrap="square" rtlCol="0">
            <a:spAutoFit/>
          </a:bodyPr>
          <a:lstStyle/>
          <a:p>
            <a:pPr algn="ctr"/>
            <a:r>
              <a:rPr lang="en-US" sz="1200" dirty="0"/>
              <a:t>GeoPandas</a:t>
            </a:r>
            <a:endParaRPr lang="en-SG" sz="1200" dirty="0"/>
          </a:p>
        </p:txBody>
      </p:sp>
      <p:pic>
        <p:nvPicPr>
          <p:cNvPr id="130" name="Picture 129">
            <a:extLst>
              <a:ext uri="{FF2B5EF4-FFF2-40B4-BE49-F238E27FC236}">
                <a16:creationId xmlns:a16="http://schemas.microsoft.com/office/drawing/2014/main" id="{8BDAE223-D04C-3B9E-F667-57F63AFC373C}"/>
              </a:ext>
            </a:extLst>
          </p:cNvPr>
          <p:cNvPicPr>
            <a:picLocks noChangeAspect="1"/>
          </p:cNvPicPr>
          <p:nvPr/>
        </p:nvPicPr>
        <p:blipFill rotWithShape="1">
          <a:blip r:embed="rId15"/>
          <a:srcRect b="17259"/>
          <a:stretch/>
        </p:blipFill>
        <p:spPr>
          <a:xfrm>
            <a:off x="4746847" y="4639829"/>
            <a:ext cx="2865385" cy="1731670"/>
          </a:xfrm>
          <a:prstGeom prst="rect">
            <a:avLst/>
          </a:prstGeom>
        </p:spPr>
      </p:pic>
    </p:spTree>
    <p:extLst>
      <p:ext uri="{BB962C8B-B14F-4D97-AF65-F5344CB8AC3E}">
        <p14:creationId xmlns:p14="http://schemas.microsoft.com/office/powerpoint/2010/main" val="2057473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54114" y="132401"/>
            <a:ext cx="2879138" cy="369332"/>
          </a:xfrm>
          <a:prstGeom prst="rect">
            <a:avLst/>
          </a:prstGeom>
          <a:noFill/>
        </p:spPr>
        <p:txBody>
          <a:bodyPr wrap="square" rtlCol="0">
            <a:spAutoFit/>
          </a:bodyPr>
          <a:lstStyle/>
          <a:p>
            <a:r>
              <a:rPr lang="en-US" dirty="0"/>
              <a:t>Prompt Context</a:t>
            </a:r>
            <a:endParaRPr lang="en-SG" dirty="0"/>
          </a:p>
        </p:txBody>
      </p:sp>
      <p:sp>
        <p:nvSpPr>
          <p:cNvPr id="105" name="Rectangle: Rounded Corners 104">
            <a:extLst>
              <a:ext uri="{FF2B5EF4-FFF2-40B4-BE49-F238E27FC236}">
                <a16:creationId xmlns:a16="http://schemas.microsoft.com/office/drawing/2014/main" id="{EA5306A4-BFF5-2227-B846-E9F11719FE2D}"/>
              </a:ext>
            </a:extLst>
          </p:cNvPr>
          <p:cNvSpPr/>
          <p:nvPr/>
        </p:nvSpPr>
        <p:spPr>
          <a:xfrm>
            <a:off x="127491" y="663807"/>
            <a:ext cx="11968256" cy="6061792"/>
          </a:xfrm>
          <a:prstGeom prst="roundRect">
            <a:avLst>
              <a:gd name="adj" fmla="val 39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871" y="42145"/>
            <a:ext cx="492762" cy="571193"/>
          </a:xfrm>
          <a:prstGeom prst="rect">
            <a:avLst/>
          </a:prstGeom>
        </p:spPr>
      </p:pic>
      <p:sp>
        <p:nvSpPr>
          <p:cNvPr id="110" name="Rectangle: Rounded Corners 109">
            <a:extLst>
              <a:ext uri="{FF2B5EF4-FFF2-40B4-BE49-F238E27FC236}">
                <a16:creationId xmlns:a16="http://schemas.microsoft.com/office/drawing/2014/main" id="{155021E0-5905-A9D0-49CD-810433CF5F6B}"/>
              </a:ext>
            </a:extLst>
          </p:cNvPr>
          <p:cNvSpPr/>
          <p:nvPr/>
        </p:nvSpPr>
        <p:spPr>
          <a:xfrm>
            <a:off x="8281604" y="812530"/>
            <a:ext cx="3698068" cy="5804838"/>
          </a:xfrm>
          <a:prstGeom prst="roundRect">
            <a:avLst>
              <a:gd name="adj" fmla="val 57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a:extLst>
              <a:ext uri="{FF2B5EF4-FFF2-40B4-BE49-F238E27FC236}">
                <a16:creationId xmlns:a16="http://schemas.microsoft.com/office/drawing/2014/main" id="{E4CA16BE-F621-4CCF-03C1-920C0C74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885" y="72838"/>
            <a:ext cx="504930" cy="502686"/>
          </a:xfrm>
          <a:prstGeom prst="rect">
            <a:avLst/>
          </a:prstGeom>
        </p:spPr>
      </p:pic>
      <p:sp>
        <p:nvSpPr>
          <p:cNvPr id="4" name="Rectangle: Rounded Corners 3">
            <a:extLst>
              <a:ext uri="{FF2B5EF4-FFF2-40B4-BE49-F238E27FC236}">
                <a16:creationId xmlns:a16="http://schemas.microsoft.com/office/drawing/2014/main" id="{4ED731A2-BD89-D181-133E-F6DA6CE91302}"/>
              </a:ext>
            </a:extLst>
          </p:cNvPr>
          <p:cNvSpPr/>
          <p:nvPr/>
        </p:nvSpPr>
        <p:spPr>
          <a:xfrm>
            <a:off x="244413" y="779382"/>
            <a:ext cx="2867756" cy="5837986"/>
          </a:xfrm>
          <a:prstGeom prst="roundRect">
            <a:avLst>
              <a:gd name="adj" fmla="val 59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7F07ED6E-C14E-5C45-84A7-EB4DC03DE379}"/>
              </a:ext>
            </a:extLst>
          </p:cNvPr>
          <p:cNvSpPr txBox="1"/>
          <p:nvPr/>
        </p:nvSpPr>
        <p:spPr>
          <a:xfrm>
            <a:off x="251638" y="863054"/>
            <a:ext cx="1373879" cy="276999"/>
          </a:xfrm>
          <a:prstGeom prst="rect">
            <a:avLst/>
          </a:prstGeom>
          <a:noFill/>
        </p:spPr>
        <p:txBody>
          <a:bodyPr wrap="square" rtlCol="0">
            <a:spAutoFit/>
          </a:bodyPr>
          <a:lstStyle/>
          <a:p>
            <a:pPr algn="ctr"/>
            <a:r>
              <a:rPr lang="en-US" sz="1200" dirty="0"/>
              <a:t>Research Papers</a:t>
            </a:r>
            <a:endParaRPr lang="en-SG" sz="1200" dirty="0"/>
          </a:p>
        </p:txBody>
      </p:sp>
      <p:sp>
        <p:nvSpPr>
          <p:cNvPr id="7" name="TextBox 6">
            <a:extLst>
              <a:ext uri="{FF2B5EF4-FFF2-40B4-BE49-F238E27FC236}">
                <a16:creationId xmlns:a16="http://schemas.microsoft.com/office/drawing/2014/main" id="{BA9453F9-6C0C-FD21-A811-B5CF7105722A}"/>
              </a:ext>
            </a:extLst>
          </p:cNvPr>
          <p:cNvSpPr txBox="1"/>
          <p:nvPr/>
        </p:nvSpPr>
        <p:spPr>
          <a:xfrm>
            <a:off x="681038" y="1863797"/>
            <a:ext cx="1090863" cy="276999"/>
          </a:xfrm>
          <a:prstGeom prst="rect">
            <a:avLst/>
          </a:prstGeom>
          <a:noFill/>
        </p:spPr>
        <p:txBody>
          <a:bodyPr wrap="square" rtlCol="0">
            <a:spAutoFit/>
          </a:bodyPr>
          <a:lstStyle/>
          <a:p>
            <a:pPr algn="ctr"/>
            <a:r>
              <a:rPr lang="en-US" sz="1200" dirty="0"/>
              <a:t>BBB</a:t>
            </a:r>
            <a:endParaRPr lang="en-SG" sz="1200" dirty="0"/>
          </a:p>
        </p:txBody>
      </p:sp>
      <p:pic>
        <p:nvPicPr>
          <p:cNvPr id="8" name="Picture 7">
            <a:extLst>
              <a:ext uri="{FF2B5EF4-FFF2-40B4-BE49-F238E27FC236}">
                <a16:creationId xmlns:a16="http://schemas.microsoft.com/office/drawing/2014/main" id="{93C60C50-E36A-99B0-8588-5D52F370E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9" y="1204711"/>
            <a:ext cx="604166" cy="604166"/>
          </a:xfrm>
          <a:prstGeom prst="rect">
            <a:avLst/>
          </a:prstGeom>
        </p:spPr>
      </p:pic>
      <p:sp>
        <p:nvSpPr>
          <p:cNvPr id="9" name="TextBox 8">
            <a:extLst>
              <a:ext uri="{FF2B5EF4-FFF2-40B4-BE49-F238E27FC236}">
                <a16:creationId xmlns:a16="http://schemas.microsoft.com/office/drawing/2014/main" id="{0FB5E019-F6B8-1F2A-C45B-7371D36BEA05}"/>
              </a:ext>
            </a:extLst>
          </p:cNvPr>
          <p:cNvSpPr txBox="1"/>
          <p:nvPr/>
        </p:nvSpPr>
        <p:spPr>
          <a:xfrm>
            <a:off x="1625517" y="1853409"/>
            <a:ext cx="1210328" cy="276999"/>
          </a:xfrm>
          <a:prstGeom prst="rect">
            <a:avLst/>
          </a:prstGeom>
          <a:noFill/>
        </p:spPr>
        <p:txBody>
          <a:bodyPr wrap="square" rtlCol="0">
            <a:spAutoFit/>
          </a:bodyPr>
          <a:lstStyle/>
          <a:p>
            <a:pPr algn="ctr"/>
            <a:r>
              <a:rPr lang="en-US" sz="1200" dirty="0"/>
              <a:t>Google Scholar</a:t>
            </a:r>
            <a:endParaRPr lang="en-SG" sz="1200" dirty="0"/>
          </a:p>
        </p:txBody>
      </p:sp>
      <p:pic>
        <p:nvPicPr>
          <p:cNvPr id="11" name="Picture 10">
            <a:extLst>
              <a:ext uri="{FF2B5EF4-FFF2-40B4-BE49-F238E27FC236}">
                <a16:creationId xmlns:a16="http://schemas.microsoft.com/office/drawing/2014/main" id="{88DC0BFE-6931-3DAB-9F9C-CF0BC97D973F}"/>
              </a:ext>
            </a:extLst>
          </p:cNvPr>
          <p:cNvPicPr>
            <a:picLocks noChangeAspect="1"/>
          </p:cNvPicPr>
          <p:nvPr/>
        </p:nvPicPr>
        <p:blipFill rotWithShape="1">
          <a:blip r:embed="rId5"/>
          <a:srcRect l="1" r="-317"/>
          <a:stretch/>
        </p:blipFill>
        <p:spPr>
          <a:xfrm>
            <a:off x="286983" y="2214080"/>
            <a:ext cx="2782616" cy="3703384"/>
          </a:xfrm>
          <a:prstGeom prst="rect">
            <a:avLst/>
          </a:prstGeom>
        </p:spPr>
      </p:pic>
      <p:sp>
        <p:nvSpPr>
          <p:cNvPr id="16" name="Rectangle: Rounded Corners 15">
            <a:extLst>
              <a:ext uri="{FF2B5EF4-FFF2-40B4-BE49-F238E27FC236}">
                <a16:creationId xmlns:a16="http://schemas.microsoft.com/office/drawing/2014/main" id="{4987A7F7-29A1-0617-E71C-E037B51650A1}"/>
              </a:ext>
            </a:extLst>
          </p:cNvPr>
          <p:cNvSpPr/>
          <p:nvPr/>
        </p:nvSpPr>
        <p:spPr>
          <a:xfrm>
            <a:off x="4453721" y="812530"/>
            <a:ext cx="3537579" cy="5837986"/>
          </a:xfrm>
          <a:prstGeom prst="roundRect">
            <a:avLst>
              <a:gd name="adj" fmla="val 59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Down 16">
            <a:extLst>
              <a:ext uri="{FF2B5EF4-FFF2-40B4-BE49-F238E27FC236}">
                <a16:creationId xmlns:a16="http://schemas.microsoft.com/office/drawing/2014/main" id="{61489D1F-91DC-2EEF-7A1F-912DC0EE7703}"/>
              </a:ext>
            </a:extLst>
          </p:cNvPr>
          <p:cNvSpPr/>
          <p:nvPr/>
        </p:nvSpPr>
        <p:spPr>
          <a:xfrm rot="16200000">
            <a:off x="3686231" y="3550958"/>
            <a:ext cx="210276" cy="11245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BE61C90B-3622-CE47-6EBA-04202B15EB98}"/>
              </a:ext>
            </a:extLst>
          </p:cNvPr>
          <p:cNvPicPr>
            <a:picLocks noChangeAspect="1"/>
          </p:cNvPicPr>
          <p:nvPr/>
        </p:nvPicPr>
        <p:blipFill>
          <a:blip r:embed="rId6"/>
          <a:stretch>
            <a:fillRect/>
          </a:stretch>
        </p:blipFill>
        <p:spPr>
          <a:xfrm>
            <a:off x="3199693" y="2495550"/>
            <a:ext cx="1179288" cy="135047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3BB35196-62F0-409C-E117-4F19EB445EC6}"/>
              </a:ext>
            </a:extLst>
          </p:cNvPr>
          <p:cNvPicPr>
            <a:picLocks noChangeAspect="1"/>
          </p:cNvPicPr>
          <p:nvPr/>
        </p:nvPicPr>
        <p:blipFill>
          <a:blip r:embed="rId7"/>
          <a:stretch>
            <a:fillRect/>
          </a:stretch>
        </p:blipFill>
        <p:spPr>
          <a:xfrm>
            <a:off x="4541246" y="1380154"/>
            <a:ext cx="3255217" cy="3745976"/>
          </a:xfrm>
          <a:prstGeom prst="rect">
            <a:avLst/>
          </a:prstGeom>
        </p:spPr>
      </p:pic>
      <p:sp>
        <p:nvSpPr>
          <p:cNvPr id="22" name="TextBox 21">
            <a:extLst>
              <a:ext uri="{FF2B5EF4-FFF2-40B4-BE49-F238E27FC236}">
                <a16:creationId xmlns:a16="http://schemas.microsoft.com/office/drawing/2014/main" id="{28E48401-DA6D-4FE3-AABB-7D1B28898B19}"/>
              </a:ext>
            </a:extLst>
          </p:cNvPr>
          <p:cNvSpPr txBox="1"/>
          <p:nvPr/>
        </p:nvSpPr>
        <p:spPr>
          <a:xfrm>
            <a:off x="4423404" y="868020"/>
            <a:ext cx="2314280" cy="461665"/>
          </a:xfrm>
          <a:prstGeom prst="rect">
            <a:avLst/>
          </a:prstGeom>
          <a:noFill/>
        </p:spPr>
        <p:txBody>
          <a:bodyPr wrap="square" rtlCol="0">
            <a:spAutoFit/>
          </a:bodyPr>
          <a:lstStyle/>
          <a:p>
            <a:r>
              <a:rPr lang="en-US" sz="1200" dirty="0"/>
              <a:t>Context Prompt Green / Red Flags (Cached Context)</a:t>
            </a:r>
            <a:endParaRPr lang="en-SG" sz="1200" dirty="0"/>
          </a:p>
        </p:txBody>
      </p:sp>
      <p:pic>
        <p:nvPicPr>
          <p:cNvPr id="24" name="Picture 23">
            <a:extLst>
              <a:ext uri="{FF2B5EF4-FFF2-40B4-BE49-F238E27FC236}">
                <a16:creationId xmlns:a16="http://schemas.microsoft.com/office/drawing/2014/main" id="{BDB8C708-7248-A582-1EF2-68B267F5C1DA}"/>
              </a:ext>
            </a:extLst>
          </p:cNvPr>
          <p:cNvPicPr>
            <a:picLocks noChangeAspect="1"/>
          </p:cNvPicPr>
          <p:nvPr/>
        </p:nvPicPr>
        <p:blipFill>
          <a:blip r:embed="rId8"/>
          <a:stretch>
            <a:fillRect/>
          </a:stretch>
        </p:blipFill>
        <p:spPr>
          <a:xfrm>
            <a:off x="8444739" y="1478407"/>
            <a:ext cx="3197569" cy="4851484"/>
          </a:xfrm>
          <a:prstGeom prst="rect">
            <a:avLst/>
          </a:prstGeom>
        </p:spPr>
      </p:pic>
      <p:sp>
        <p:nvSpPr>
          <p:cNvPr id="25" name="TextBox 24">
            <a:extLst>
              <a:ext uri="{FF2B5EF4-FFF2-40B4-BE49-F238E27FC236}">
                <a16:creationId xmlns:a16="http://schemas.microsoft.com/office/drawing/2014/main" id="{59B8DBE9-8022-90D3-4779-F84757CB5722}"/>
              </a:ext>
            </a:extLst>
          </p:cNvPr>
          <p:cNvSpPr txBox="1"/>
          <p:nvPr/>
        </p:nvSpPr>
        <p:spPr>
          <a:xfrm>
            <a:off x="8361740" y="868019"/>
            <a:ext cx="2702173" cy="461665"/>
          </a:xfrm>
          <a:prstGeom prst="rect">
            <a:avLst/>
          </a:prstGeom>
          <a:noFill/>
        </p:spPr>
        <p:txBody>
          <a:bodyPr wrap="square" rtlCol="0">
            <a:spAutoFit/>
          </a:bodyPr>
          <a:lstStyle/>
          <a:p>
            <a:r>
              <a:rPr lang="en-US" sz="1200" dirty="0"/>
              <a:t>Context Prompt Negative Events</a:t>
            </a:r>
          </a:p>
          <a:p>
            <a:r>
              <a:rPr lang="en-US" sz="1200" dirty="0"/>
              <a:t>(Cached Context)</a:t>
            </a:r>
            <a:endParaRPr lang="en-SG" sz="1200" dirty="0"/>
          </a:p>
        </p:txBody>
      </p:sp>
      <p:pic>
        <p:nvPicPr>
          <p:cNvPr id="29" name="Picture 28">
            <a:extLst>
              <a:ext uri="{FF2B5EF4-FFF2-40B4-BE49-F238E27FC236}">
                <a16:creationId xmlns:a16="http://schemas.microsoft.com/office/drawing/2014/main" id="{FF745CBB-4B33-7C3F-2AF9-A28B5C8F985A}"/>
              </a:ext>
            </a:extLst>
          </p:cNvPr>
          <p:cNvPicPr>
            <a:picLocks noChangeAspect="1"/>
          </p:cNvPicPr>
          <p:nvPr/>
        </p:nvPicPr>
        <p:blipFill>
          <a:blip r:embed="rId9"/>
          <a:stretch>
            <a:fillRect/>
          </a:stretch>
        </p:blipFill>
        <p:spPr>
          <a:xfrm>
            <a:off x="4541246" y="5557046"/>
            <a:ext cx="3255217" cy="715212"/>
          </a:xfrm>
          <a:prstGeom prst="rect">
            <a:avLst/>
          </a:prstGeom>
        </p:spPr>
      </p:pic>
      <p:pic>
        <p:nvPicPr>
          <p:cNvPr id="30" name="Picture 29">
            <a:extLst>
              <a:ext uri="{FF2B5EF4-FFF2-40B4-BE49-F238E27FC236}">
                <a16:creationId xmlns:a16="http://schemas.microsoft.com/office/drawing/2014/main" id="{B153EB04-E2D1-ACD8-4AAD-DE68B9A8CFE9}"/>
              </a:ext>
            </a:extLst>
          </p:cNvPr>
          <p:cNvPicPr>
            <a:picLocks noChangeAspect="1"/>
          </p:cNvPicPr>
          <p:nvPr/>
        </p:nvPicPr>
        <p:blipFill>
          <a:blip r:embed="rId10">
            <a:alphaModFix/>
          </a:blip>
          <a:stretch>
            <a:fillRect/>
          </a:stretch>
        </p:blipFill>
        <p:spPr>
          <a:xfrm>
            <a:off x="6931220" y="869390"/>
            <a:ext cx="672738" cy="460294"/>
          </a:xfrm>
          <a:prstGeom prst="rect">
            <a:avLst/>
          </a:prstGeom>
        </p:spPr>
      </p:pic>
      <p:pic>
        <p:nvPicPr>
          <p:cNvPr id="32" name="Picture 31">
            <a:extLst>
              <a:ext uri="{FF2B5EF4-FFF2-40B4-BE49-F238E27FC236}">
                <a16:creationId xmlns:a16="http://schemas.microsoft.com/office/drawing/2014/main" id="{AF801DC7-6E82-560D-C083-D3A3FFBDFD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63913" y="863054"/>
            <a:ext cx="555818" cy="555818"/>
          </a:xfrm>
          <a:prstGeom prst="rect">
            <a:avLst/>
          </a:prstGeom>
        </p:spPr>
      </p:pic>
      <p:pic>
        <p:nvPicPr>
          <p:cNvPr id="33" name="Picture 32">
            <a:extLst>
              <a:ext uri="{FF2B5EF4-FFF2-40B4-BE49-F238E27FC236}">
                <a16:creationId xmlns:a16="http://schemas.microsoft.com/office/drawing/2014/main" id="{697C9AEB-05BB-D79C-CB0B-1E8D45885E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9465" y="1150441"/>
            <a:ext cx="718392" cy="718392"/>
          </a:xfrm>
          <a:prstGeom prst="rect">
            <a:avLst/>
          </a:prstGeom>
        </p:spPr>
      </p:pic>
    </p:spTree>
    <p:extLst>
      <p:ext uri="{BB962C8B-B14F-4D97-AF65-F5344CB8AC3E}">
        <p14:creationId xmlns:p14="http://schemas.microsoft.com/office/powerpoint/2010/main" val="370135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49821" y="144090"/>
            <a:ext cx="975459" cy="738664"/>
          </a:xfrm>
          <a:prstGeom prst="rect">
            <a:avLst/>
          </a:prstGeom>
          <a:noFill/>
        </p:spPr>
        <p:txBody>
          <a:bodyPr wrap="square" rtlCol="0">
            <a:spAutoFit/>
          </a:bodyPr>
          <a:lstStyle/>
          <a:p>
            <a:r>
              <a:rPr lang="en-US" sz="1400" dirty="0"/>
              <a:t>Grok Query Structure</a:t>
            </a:r>
            <a:endParaRPr lang="en-SG" sz="1400" dirty="0"/>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808" y="5977"/>
            <a:ext cx="672958" cy="780070"/>
          </a:xfrm>
          <a:prstGeom prst="rect">
            <a:avLst/>
          </a:prstGeom>
        </p:spPr>
      </p:pic>
      <p:pic>
        <p:nvPicPr>
          <p:cNvPr id="2" name="Picture 1">
            <a:extLst>
              <a:ext uri="{FF2B5EF4-FFF2-40B4-BE49-F238E27FC236}">
                <a16:creationId xmlns:a16="http://schemas.microsoft.com/office/drawing/2014/main" id="{E4CA16BE-F621-4CCF-03C1-920C0C74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622" y="87574"/>
            <a:ext cx="672958" cy="669968"/>
          </a:xfrm>
          <a:prstGeom prst="rect">
            <a:avLst/>
          </a:prstGeom>
        </p:spPr>
      </p:pic>
      <p:sp>
        <p:nvSpPr>
          <p:cNvPr id="25" name="TextBox 24">
            <a:extLst>
              <a:ext uri="{FF2B5EF4-FFF2-40B4-BE49-F238E27FC236}">
                <a16:creationId xmlns:a16="http://schemas.microsoft.com/office/drawing/2014/main" id="{59B8DBE9-8022-90D3-4779-F84757CB5722}"/>
              </a:ext>
            </a:extLst>
          </p:cNvPr>
          <p:cNvSpPr txBox="1"/>
          <p:nvPr/>
        </p:nvSpPr>
        <p:spPr>
          <a:xfrm>
            <a:off x="7269532" y="1493092"/>
            <a:ext cx="1945848" cy="276999"/>
          </a:xfrm>
          <a:prstGeom prst="rect">
            <a:avLst/>
          </a:prstGeom>
          <a:noFill/>
        </p:spPr>
        <p:txBody>
          <a:bodyPr wrap="square" rtlCol="0">
            <a:spAutoFit/>
          </a:bodyPr>
          <a:lstStyle/>
          <a:p>
            <a:r>
              <a:rPr lang="en-US" sz="1200" dirty="0"/>
              <a:t>Output Format Prompt</a:t>
            </a:r>
            <a:endParaRPr lang="en-SG" sz="1200" dirty="0"/>
          </a:p>
        </p:txBody>
      </p:sp>
      <p:pic>
        <p:nvPicPr>
          <p:cNvPr id="10" name="Picture 9">
            <a:extLst>
              <a:ext uri="{FF2B5EF4-FFF2-40B4-BE49-F238E27FC236}">
                <a16:creationId xmlns:a16="http://schemas.microsoft.com/office/drawing/2014/main" id="{08DA2DBA-D81F-4351-E5B5-37241A77C37C}"/>
              </a:ext>
            </a:extLst>
          </p:cNvPr>
          <p:cNvPicPr>
            <a:picLocks noChangeAspect="1"/>
          </p:cNvPicPr>
          <p:nvPr/>
        </p:nvPicPr>
        <p:blipFill>
          <a:blip r:embed="rId4"/>
          <a:stretch>
            <a:fillRect/>
          </a:stretch>
        </p:blipFill>
        <p:spPr>
          <a:xfrm>
            <a:off x="1152686" y="17506"/>
            <a:ext cx="626445" cy="787382"/>
          </a:xfrm>
          <a:prstGeom prst="rect">
            <a:avLst/>
          </a:prstGeom>
        </p:spPr>
      </p:pic>
      <p:sp>
        <p:nvSpPr>
          <p:cNvPr id="18" name="Rectangle: Rounded Corners 17">
            <a:extLst>
              <a:ext uri="{FF2B5EF4-FFF2-40B4-BE49-F238E27FC236}">
                <a16:creationId xmlns:a16="http://schemas.microsoft.com/office/drawing/2014/main" id="{1CA447EA-9AF3-D03A-DC16-91A79AABD50A}"/>
              </a:ext>
            </a:extLst>
          </p:cNvPr>
          <p:cNvSpPr/>
          <p:nvPr/>
        </p:nvSpPr>
        <p:spPr>
          <a:xfrm>
            <a:off x="359501" y="3189877"/>
            <a:ext cx="2729489" cy="950102"/>
          </a:xfrm>
          <a:prstGeom prst="roundRect">
            <a:avLst>
              <a:gd name="adj" fmla="val 134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94953A54-B690-678D-CF40-EEF403D08EC5}"/>
              </a:ext>
            </a:extLst>
          </p:cNvPr>
          <p:cNvSpPr txBox="1"/>
          <p:nvPr/>
        </p:nvSpPr>
        <p:spPr>
          <a:xfrm>
            <a:off x="386817" y="3221793"/>
            <a:ext cx="2702173" cy="261610"/>
          </a:xfrm>
          <a:prstGeom prst="rect">
            <a:avLst/>
          </a:prstGeom>
          <a:noFill/>
        </p:spPr>
        <p:txBody>
          <a:bodyPr wrap="square" rtlCol="0">
            <a:spAutoFit/>
          </a:bodyPr>
          <a:lstStyle/>
          <a:p>
            <a:r>
              <a:rPr lang="en-US" sz="1100" dirty="0"/>
              <a:t>Context Information (Flags &amp; Events)</a:t>
            </a:r>
            <a:endParaRPr lang="en-SG" sz="1100" dirty="0"/>
          </a:p>
        </p:txBody>
      </p:sp>
      <p:pic>
        <p:nvPicPr>
          <p:cNvPr id="27" name="Picture 26">
            <a:extLst>
              <a:ext uri="{FF2B5EF4-FFF2-40B4-BE49-F238E27FC236}">
                <a16:creationId xmlns:a16="http://schemas.microsoft.com/office/drawing/2014/main" id="{17BD5F5E-3B2A-71BD-8F5C-4284FBDCB4B8}"/>
              </a:ext>
            </a:extLst>
          </p:cNvPr>
          <p:cNvPicPr>
            <a:picLocks noChangeAspect="1"/>
          </p:cNvPicPr>
          <p:nvPr/>
        </p:nvPicPr>
        <p:blipFill>
          <a:blip r:embed="rId5"/>
          <a:stretch>
            <a:fillRect/>
          </a:stretch>
        </p:blipFill>
        <p:spPr>
          <a:xfrm>
            <a:off x="712038" y="3559860"/>
            <a:ext cx="706315" cy="483268"/>
          </a:xfrm>
          <a:prstGeom prst="rect">
            <a:avLst/>
          </a:prstGeom>
        </p:spPr>
      </p:pic>
      <p:pic>
        <p:nvPicPr>
          <p:cNvPr id="28" name="Picture 27">
            <a:extLst>
              <a:ext uri="{FF2B5EF4-FFF2-40B4-BE49-F238E27FC236}">
                <a16:creationId xmlns:a16="http://schemas.microsoft.com/office/drawing/2014/main" id="{D84410E8-19B4-ADF3-1218-20A63EBCBA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984" y="3590741"/>
            <a:ext cx="433753" cy="433753"/>
          </a:xfrm>
          <a:prstGeom prst="rect">
            <a:avLst/>
          </a:prstGeom>
        </p:spPr>
      </p:pic>
      <p:sp>
        <p:nvSpPr>
          <p:cNvPr id="30" name="Rectangle: Rounded Corners 29">
            <a:extLst>
              <a:ext uri="{FF2B5EF4-FFF2-40B4-BE49-F238E27FC236}">
                <a16:creationId xmlns:a16="http://schemas.microsoft.com/office/drawing/2014/main" id="{CB3DBB33-C773-0376-987D-AAD9FC7C8048}"/>
              </a:ext>
            </a:extLst>
          </p:cNvPr>
          <p:cNvSpPr/>
          <p:nvPr/>
        </p:nvSpPr>
        <p:spPr>
          <a:xfrm>
            <a:off x="359501" y="4625340"/>
            <a:ext cx="2729489" cy="848916"/>
          </a:xfrm>
          <a:prstGeom prst="roundRect">
            <a:avLst>
              <a:gd name="adj" fmla="val 134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A4700491-0D0A-DB4D-12B7-A57D70082CF8}"/>
              </a:ext>
            </a:extLst>
          </p:cNvPr>
          <p:cNvSpPr txBox="1"/>
          <p:nvPr/>
        </p:nvSpPr>
        <p:spPr>
          <a:xfrm>
            <a:off x="433897" y="4747682"/>
            <a:ext cx="1889463" cy="600164"/>
          </a:xfrm>
          <a:prstGeom prst="rect">
            <a:avLst/>
          </a:prstGeom>
          <a:noFill/>
        </p:spPr>
        <p:txBody>
          <a:bodyPr wrap="square" rtlCol="0">
            <a:spAutoFit/>
          </a:bodyPr>
          <a:lstStyle/>
          <a:p>
            <a:r>
              <a:rPr lang="en-US" sz="1100" dirty="0"/>
              <a:t>Match Rational Notes, events mentioned here doubles the green flag count</a:t>
            </a:r>
            <a:endParaRPr lang="en-SG" sz="1100" dirty="0"/>
          </a:p>
        </p:txBody>
      </p:sp>
      <p:pic>
        <p:nvPicPr>
          <p:cNvPr id="35" name="Picture 34">
            <a:extLst>
              <a:ext uri="{FF2B5EF4-FFF2-40B4-BE49-F238E27FC236}">
                <a16:creationId xmlns:a16="http://schemas.microsoft.com/office/drawing/2014/main" id="{C6F0726B-3181-AF56-E9DC-80C8681AFD99}"/>
              </a:ext>
            </a:extLst>
          </p:cNvPr>
          <p:cNvPicPr>
            <a:picLocks noChangeAspect="1"/>
          </p:cNvPicPr>
          <p:nvPr/>
        </p:nvPicPr>
        <p:blipFill>
          <a:blip r:embed="rId7"/>
          <a:stretch>
            <a:fillRect/>
          </a:stretch>
        </p:blipFill>
        <p:spPr>
          <a:xfrm>
            <a:off x="2508101" y="4814597"/>
            <a:ext cx="396148" cy="461368"/>
          </a:xfrm>
          <a:prstGeom prst="rect">
            <a:avLst/>
          </a:prstGeom>
        </p:spPr>
      </p:pic>
      <p:sp>
        <p:nvSpPr>
          <p:cNvPr id="37" name="Rectangle: Rounded Corners 36">
            <a:extLst>
              <a:ext uri="{FF2B5EF4-FFF2-40B4-BE49-F238E27FC236}">
                <a16:creationId xmlns:a16="http://schemas.microsoft.com/office/drawing/2014/main" id="{A395B063-A38D-05D9-9189-F2C17DAA50E5}"/>
              </a:ext>
            </a:extLst>
          </p:cNvPr>
          <p:cNvSpPr/>
          <p:nvPr/>
        </p:nvSpPr>
        <p:spPr>
          <a:xfrm>
            <a:off x="3736278" y="4418431"/>
            <a:ext cx="2729489" cy="1167029"/>
          </a:xfrm>
          <a:prstGeom prst="roundRect">
            <a:avLst>
              <a:gd name="adj" fmla="val 114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2" name="Picture 41">
            <a:extLst>
              <a:ext uri="{FF2B5EF4-FFF2-40B4-BE49-F238E27FC236}">
                <a16:creationId xmlns:a16="http://schemas.microsoft.com/office/drawing/2014/main" id="{538F059D-0FFF-6AAF-1363-B0D0076444B8}"/>
              </a:ext>
            </a:extLst>
          </p:cNvPr>
          <p:cNvPicPr>
            <a:picLocks noChangeAspect="1"/>
          </p:cNvPicPr>
          <p:nvPr/>
        </p:nvPicPr>
        <p:blipFill>
          <a:blip r:embed="rId8"/>
          <a:stretch>
            <a:fillRect/>
          </a:stretch>
        </p:blipFill>
        <p:spPr>
          <a:xfrm>
            <a:off x="3875339" y="4550678"/>
            <a:ext cx="2491313" cy="923578"/>
          </a:xfrm>
          <a:prstGeom prst="roundRect">
            <a:avLst>
              <a:gd name="adj" fmla="val 8594"/>
            </a:avLst>
          </a:prstGeom>
          <a:solidFill>
            <a:srgbClr val="FFFFFF">
              <a:shade val="85000"/>
            </a:srgbClr>
          </a:solidFill>
          <a:ln>
            <a:noFill/>
          </a:ln>
          <a:effectLst/>
        </p:spPr>
      </p:pic>
      <p:sp>
        <p:nvSpPr>
          <p:cNvPr id="43" name="Arrow: Down 42">
            <a:extLst>
              <a:ext uri="{FF2B5EF4-FFF2-40B4-BE49-F238E27FC236}">
                <a16:creationId xmlns:a16="http://schemas.microsoft.com/office/drawing/2014/main" id="{79DC0441-FB2B-DFA0-6273-EBEC9D9B4299}"/>
              </a:ext>
            </a:extLst>
          </p:cNvPr>
          <p:cNvSpPr/>
          <p:nvPr/>
        </p:nvSpPr>
        <p:spPr>
          <a:xfrm>
            <a:off x="4995884" y="2795324"/>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Rounded Corners 44">
            <a:extLst>
              <a:ext uri="{FF2B5EF4-FFF2-40B4-BE49-F238E27FC236}">
                <a16:creationId xmlns:a16="http://schemas.microsoft.com/office/drawing/2014/main" id="{F4B083A3-4452-60F3-4DB5-5F2EE396BE4E}"/>
              </a:ext>
            </a:extLst>
          </p:cNvPr>
          <p:cNvSpPr/>
          <p:nvPr/>
        </p:nvSpPr>
        <p:spPr>
          <a:xfrm>
            <a:off x="7130534" y="1435100"/>
            <a:ext cx="2269330" cy="4291932"/>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Rectangle: Rounded Corners 47">
            <a:extLst>
              <a:ext uri="{FF2B5EF4-FFF2-40B4-BE49-F238E27FC236}">
                <a16:creationId xmlns:a16="http://schemas.microsoft.com/office/drawing/2014/main" id="{8C70491B-126F-A92B-B133-801C95364FAF}"/>
              </a:ext>
            </a:extLst>
          </p:cNvPr>
          <p:cNvSpPr/>
          <p:nvPr/>
        </p:nvSpPr>
        <p:spPr>
          <a:xfrm>
            <a:off x="217409" y="1449867"/>
            <a:ext cx="2975372" cy="4277165"/>
          </a:xfrm>
          <a:prstGeom prst="roundRect">
            <a:avLst>
              <a:gd name="adj" fmla="val 71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E9E61CE7-8527-69A8-361F-941B3C6E74FD}"/>
              </a:ext>
            </a:extLst>
          </p:cNvPr>
          <p:cNvPicPr>
            <a:picLocks noChangeAspect="1"/>
          </p:cNvPicPr>
          <p:nvPr/>
        </p:nvPicPr>
        <p:blipFill rotWithShape="1">
          <a:blip r:embed="rId9"/>
          <a:srcRect l="1158" t="1778" b="1606"/>
          <a:stretch/>
        </p:blipFill>
        <p:spPr>
          <a:xfrm>
            <a:off x="426242" y="1619733"/>
            <a:ext cx="843288" cy="1046480"/>
          </a:xfrm>
          <a:prstGeom prst="rect">
            <a:avLst/>
          </a:prstGeom>
        </p:spPr>
      </p:pic>
      <p:sp>
        <p:nvSpPr>
          <p:cNvPr id="51" name="TextBox 50">
            <a:extLst>
              <a:ext uri="{FF2B5EF4-FFF2-40B4-BE49-F238E27FC236}">
                <a16:creationId xmlns:a16="http://schemas.microsoft.com/office/drawing/2014/main" id="{7B6E59A9-C92A-CBB9-5F73-5B90C77317F9}"/>
              </a:ext>
            </a:extLst>
          </p:cNvPr>
          <p:cNvSpPr txBox="1"/>
          <p:nvPr/>
        </p:nvSpPr>
        <p:spPr>
          <a:xfrm>
            <a:off x="1447911" y="1622099"/>
            <a:ext cx="1566488" cy="769441"/>
          </a:xfrm>
          <a:prstGeom prst="rect">
            <a:avLst/>
          </a:prstGeom>
          <a:noFill/>
        </p:spPr>
        <p:txBody>
          <a:bodyPr wrap="square" rtlCol="0">
            <a:spAutoFit/>
          </a:bodyPr>
          <a:lstStyle/>
          <a:p>
            <a:r>
              <a:rPr lang="en-US" sz="1100" dirty="0"/>
              <a:t>Context Cache </a:t>
            </a:r>
          </a:p>
          <a:p>
            <a:endParaRPr lang="en-US" sz="1100" dirty="0"/>
          </a:p>
          <a:p>
            <a:r>
              <a:rPr lang="en-US" sz="1100" dirty="0"/>
              <a:t>Optimization to reduce input token count</a:t>
            </a:r>
            <a:endParaRPr lang="en-SG" sz="1100" dirty="0"/>
          </a:p>
        </p:txBody>
      </p:sp>
      <p:pic>
        <p:nvPicPr>
          <p:cNvPr id="53" name="Picture 52">
            <a:extLst>
              <a:ext uri="{FF2B5EF4-FFF2-40B4-BE49-F238E27FC236}">
                <a16:creationId xmlns:a16="http://schemas.microsoft.com/office/drawing/2014/main" id="{67D20FE0-A65E-7752-A350-C00A3886F0A2}"/>
              </a:ext>
            </a:extLst>
          </p:cNvPr>
          <p:cNvPicPr>
            <a:picLocks noChangeAspect="1"/>
          </p:cNvPicPr>
          <p:nvPr/>
        </p:nvPicPr>
        <p:blipFill>
          <a:blip r:embed="rId10"/>
          <a:stretch>
            <a:fillRect/>
          </a:stretch>
        </p:blipFill>
        <p:spPr>
          <a:xfrm>
            <a:off x="3875339" y="2061381"/>
            <a:ext cx="2471339" cy="587722"/>
          </a:xfrm>
          <a:prstGeom prst="roundRect">
            <a:avLst>
              <a:gd name="adj" fmla="val 8594"/>
            </a:avLst>
          </a:prstGeom>
          <a:solidFill>
            <a:srgbClr val="FFFFFF">
              <a:shade val="85000"/>
            </a:srgbClr>
          </a:solidFill>
          <a:ln>
            <a:noFill/>
          </a:ln>
          <a:effectLst/>
        </p:spPr>
      </p:pic>
      <p:sp>
        <p:nvSpPr>
          <p:cNvPr id="54" name="Rectangle: Rounded Corners 53">
            <a:extLst>
              <a:ext uri="{FF2B5EF4-FFF2-40B4-BE49-F238E27FC236}">
                <a16:creationId xmlns:a16="http://schemas.microsoft.com/office/drawing/2014/main" id="{CAF46664-236F-182D-4DA8-3537C2555D1D}"/>
              </a:ext>
            </a:extLst>
          </p:cNvPr>
          <p:cNvSpPr/>
          <p:nvPr/>
        </p:nvSpPr>
        <p:spPr>
          <a:xfrm>
            <a:off x="3746265" y="1969388"/>
            <a:ext cx="2729489" cy="780070"/>
          </a:xfrm>
          <a:prstGeom prst="roundRect">
            <a:avLst>
              <a:gd name="adj" fmla="val 207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Rounded Corners 55">
            <a:extLst>
              <a:ext uri="{FF2B5EF4-FFF2-40B4-BE49-F238E27FC236}">
                <a16:creationId xmlns:a16="http://schemas.microsoft.com/office/drawing/2014/main" id="{E0A80195-AE52-774B-3560-3366112D528C}"/>
              </a:ext>
            </a:extLst>
          </p:cNvPr>
          <p:cNvSpPr/>
          <p:nvPr/>
        </p:nvSpPr>
        <p:spPr>
          <a:xfrm>
            <a:off x="3588510" y="1435100"/>
            <a:ext cx="3076977" cy="4291932"/>
          </a:xfrm>
          <a:prstGeom prst="roundRect">
            <a:avLst>
              <a:gd name="adj" fmla="val 863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8" name="Picture 57">
            <a:extLst>
              <a:ext uri="{FF2B5EF4-FFF2-40B4-BE49-F238E27FC236}">
                <a16:creationId xmlns:a16="http://schemas.microsoft.com/office/drawing/2014/main" id="{04CBC9DB-E5B1-7E9A-F30A-2BF9DAC6CFE8}"/>
              </a:ext>
            </a:extLst>
          </p:cNvPr>
          <p:cNvPicPr>
            <a:picLocks noChangeAspect="1"/>
          </p:cNvPicPr>
          <p:nvPr/>
        </p:nvPicPr>
        <p:blipFill>
          <a:blip r:embed="rId11"/>
          <a:stretch>
            <a:fillRect/>
          </a:stretch>
        </p:blipFill>
        <p:spPr>
          <a:xfrm>
            <a:off x="3875339" y="3087256"/>
            <a:ext cx="2463723" cy="1021287"/>
          </a:xfrm>
          <a:prstGeom prst="roundRect">
            <a:avLst>
              <a:gd name="adj" fmla="val 8594"/>
            </a:avLst>
          </a:prstGeom>
          <a:solidFill>
            <a:srgbClr val="FFFFFF">
              <a:shade val="85000"/>
            </a:srgbClr>
          </a:solidFill>
          <a:ln>
            <a:noFill/>
          </a:ln>
          <a:effectLst/>
        </p:spPr>
      </p:pic>
      <p:sp>
        <p:nvSpPr>
          <p:cNvPr id="59" name="Rectangle: Rounded Corners 58">
            <a:extLst>
              <a:ext uri="{FF2B5EF4-FFF2-40B4-BE49-F238E27FC236}">
                <a16:creationId xmlns:a16="http://schemas.microsoft.com/office/drawing/2014/main" id="{6B45C154-1697-AD9E-3DA0-220415956C66}"/>
              </a:ext>
            </a:extLst>
          </p:cNvPr>
          <p:cNvSpPr/>
          <p:nvPr/>
        </p:nvSpPr>
        <p:spPr>
          <a:xfrm>
            <a:off x="3740744" y="3022339"/>
            <a:ext cx="2729489" cy="1167029"/>
          </a:xfrm>
          <a:prstGeom prst="roundRect">
            <a:avLst>
              <a:gd name="adj" fmla="val 114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60" name="Arrow: Down 59">
            <a:extLst>
              <a:ext uri="{FF2B5EF4-FFF2-40B4-BE49-F238E27FC236}">
                <a16:creationId xmlns:a16="http://schemas.microsoft.com/office/drawing/2014/main" id="{524479BD-C815-2493-9A89-0E021B839692}"/>
              </a:ext>
            </a:extLst>
          </p:cNvPr>
          <p:cNvSpPr/>
          <p:nvPr/>
        </p:nvSpPr>
        <p:spPr>
          <a:xfrm>
            <a:off x="4995884" y="4218241"/>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Arrow: U-Turn 60">
            <a:extLst>
              <a:ext uri="{FF2B5EF4-FFF2-40B4-BE49-F238E27FC236}">
                <a16:creationId xmlns:a16="http://schemas.microsoft.com/office/drawing/2014/main" id="{AC7F1940-FEBB-ADFA-4014-CB57E200A8BC}"/>
              </a:ext>
            </a:extLst>
          </p:cNvPr>
          <p:cNvSpPr/>
          <p:nvPr/>
        </p:nvSpPr>
        <p:spPr>
          <a:xfrm>
            <a:off x="1613070" y="964506"/>
            <a:ext cx="3593090" cy="419238"/>
          </a:xfrm>
          <a:prstGeom prst="uturnArrow">
            <a:avLst>
              <a:gd name="adj1" fmla="val 20611"/>
              <a:gd name="adj2" fmla="val 21419"/>
              <a:gd name="adj3" fmla="val 20930"/>
              <a:gd name="adj4" fmla="val 43750"/>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2" name="TextBox 61">
            <a:extLst>
              <a:ext uri="{FF2B5EF4-FFF2-40B4-BE49-F238E27FC236}">
                <a16:creationId xmlns:a16="http://schemas.microsoft.com/office/drawing/2014/main" id="{9C9ECDF9-AA52-2D43-6307-1B41F604121C}"/>
              </a:ext>
            </a:extLst>
          </p:cNvPr>
          <p:cNvSpPr txBox="1"/>
          <p:nvPr/>
        </p:nvSpPr>
        <p:spPr>
          <a:xfrm>
            <a:off x="3724735" y="1527734"/>
            <a:ext cx="2741032" cy="261610"/>
          </a:xfrm>
          <a:prstGeom prst="rect">
            <a:avLst/>
          </a:prstGeom>
          <a:noFill/>
        </p:spPr>
        <p:txBody>
          <a:bodyPr wrap="square" rtlCol="0">
            <a:spAutoFit/>
          </a:bodyPr>
          <a:lstStyle/>
          <a:p>
            <a:r>
              <a:rPr lang="en-US" sz="1100" dirty="0"/>
              <a:t>Monthly Volunteer Mentor Catchup Notes </a:t>
            </a:r>
            <a:endParaRPr lang="en-SG" sz="1100" dirty="0"/>
          </a:p>
        </p:txBody>
      </p:sp>
      <p:sp>
        <p:nvSpPr>
          <p:cNvPr id="63" name="Arrow: U-Turn 62">
            <a:extLst>
              <a:ext uri="{FF2B5EF4-FFF2-40B4-BE49-F238E27FC236}">
                <a16:creationId xmlns:a16="http://schemas.microsoft.com/office/drawing/2014/main" id="{05CC7A0B-DB7C-6E71-2CEA-C08D4268D6E0}"/>
              </a:ext>
            </a:extLst>
          </p:cNvPr>
          <p:cNvSpPr/>
          <p:nvPr/>
        </p:nvSpPr>
        <p:spPr>
          <a:xfrm rot="10800000" flipH="1">
            <a:off x="5095251" y="5814522"/>
            <a:ext cx="3577262" cy="554528"/>
          </a:xfrm>
          <a:prstGeom prst="uturnArrow">
            <a:avLst>
              <a:gd name="adj1" fmla="val 22605"/>
              <a:gd name="adj2" fmla="val 23111"/>
              <a:gd name="adj3" fmla="val 20930"/>
              <a:gd name="adj4" fmla="val 43750"/>
              <a:gd name="adj5" fmla="val 9119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65" name="Picture 64">
            <a:extLst>
              <a:ext uri="{FF2B5EF4-FFF2-40B4-BE49-F238E27FC236}">
                <a16:creationId xmlns:a16="http://schemas.microsoft.com/office/drawing/2014/main" id="{23FE7E14-70BD-0F08-506B-A6CF5EB0AC56}"/>
              </a:ext>
            </a:extLst>
          </p:cNvPr>
          <p:cNvPicPr>
            <a:picLocks noChangeAspect="1"/>
          </p:cNvPicPr>
          <p:nvPr/>
        </p:nvPicPr>
        <p:blipFill>
          <a:blip r:embed="rId12"/>
          <a:stretch>
            <a:fillRect/>
          </a:stretch>
        </p:blipFill>
        <p:spPr>
          <a:xfrm>
            <a:off x="7269531" y="1857581"/>
            <a:ext cx="1945848" cy="1327755"/>
          </a:xfrm>
          <a:prstGeom prst="rect">
            <a:avLst/>
          </a:prstGeom>
        </p:spPr>
      </p:pic>
      <p:pic>
        <p:nvPicPr>
          <p:cNvPr id="67" name="Picture 66">
            <a:extLst>
              <a:ext uri="{FF2B5EF4-FFF2-40B4-BE49-F238E27FC236}">
                <a16:creationId xmlns:a16="http://schemas.microsoft.com/office/drawing/2014/main" id="{DD855900-EB3E-46B8-D7FF-DAD5E520DEFB}"/>
              </a:ext>
            </a:extLst>
          </p:cNvPr>
          <p:cNvPicPr>
            <a:picLocks noChangeAspect="1"/>
          </p:cNvPicPr>
          <p:nvPr/>
        </p:nvPicPr>
        <p:blipFill>
          <a:blip r:embed="rId13"/>
          <a:stretch>
            <a:fillRect/>
          </a:stretch>
        </p:blipFill>
        <p:spPr>
          <a:xfrm>
            <a:off x="7269532" y="3333799"/>
            <a:ext cx="1945848" cy="2089101"/>
          </a:xfrm>
          <a:prstGeom prst="rect">
            <a:avLst/>
          </a:prstGeom>
        </p:spPr>
      </p:pic>
      <p:sp>
        <p:nvSpPr>
          <p:cNvPr id="68" name="Arrow: U-Turn 67">
            <a:extLst>
              <a:ext uri="{FF2B5EF4-FFF2-40B4-BE49-F238E27FC236}">
                <a16:creationId xmlns:a16="http://schemas.microsoft.com/office/drawing/2014/main" id="{6E2A72D2-17AA-381F-67E0-0385224697F8}"/>
              </a:ext>
            </a:extLst>
          </p:cNvPr>
          <p:cNvSpPr/>
          <p:nvPr/>
        </p:nvSpPr>
        <p:spPr>
          <a:xfrm rot="10800000" flipH="1" flipV="1">
            <a:off x="8376389" y="964505"/>
            <a:ext cx="2662925" cy="419237"/>
          </a:xfrm>
          <a:prstGeom prst="uturnArrow">
            <a:avLst>
              <a:gd name="adj1" fmla="val 22605"/>
              <a:gd name="adj2" fmla="val 23111"/>
              <a:gd name="adj3" fmla="val 30975"/>
              <a:gd name="adj4" fmla="val 43750"/>
              <a:gd name="adj5" fmla="val 9119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9" name="Rectangle: Rounded Corners 68">
            <a:extLst>
              <a:ext uri="{FF2B5EF4-FFF2-40B4-BE49-F238E27FC236}">
                <a16:creationId xmlns:a16="http://schemas.microsoft.com/office/drawing/2014/main" id="{557F97F3-52A3-B411-9EEC-4DD8EEB647FE}"/>
              </a:ext>
            </a:extLst>
          </p:cNvPr>
          <p:cNvSpPr/>
          <p:nvPr/>
        </p:nvSpPr>
        <p:spPr>
          <a:xfrm>
            <a:off x="9864911" y="1424841"/>
            <a:ext cx="2084633" cy="3587626"/>
          </a:xfrm>
          <a:prstGeom prst="roundRect">
            <a:avLst>
              <a:gd name="adj" fmla="val 71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TextBox 69">
            <a:extLst>
              <a:ext uri="{FF2B5EF4-FFF2-40B4-BE49-F238E27FC236}">
                <a16:creationId xmlns:a16="http://schemas.microsoft.com/office/drawing/2014/main" id="{DB045C88-D017-653B-C182-95E529BBB75A}"/>
              </a:ext>
            </a:extLst>
          </p:cNvPr>
          <p:cNvSpPr txBox="1"/>
          <p:nvPr/>
        </p:nvSpPr>
        <p:spPr>
          <a:xfrm>
            <a:off x="9934303" y="1481234"/>
            <a:ext cx="1945848" cy="276999"/>
          </a:xfrm>
          <a:prstGeom prst="rect">
            <a:avLst/>
          </a:prstGeom>
          <a:noFill/>
        </p:spPr>
        <p:txBody>
          <a:bodyPr wrap="square" rtlCol="0">
            <a:spAutoFit/>
          </a:bodyPr>
          <a:lstStyle/>
          <a:p>
            <a:r>
              <a:rPr lang="en-US" sz="1200" dirty="0"/>
              <a:t>Output Validation </a:t>
            </a:r>
          </a:p>
        </p:txBody>
      </p:sp>
      <p:pic>
        <p:nvPicPr>
          <p:cNvPr id="71" name="Picture 70">
            <a:extLst>
              <a:ext uri="{FF2B5EF4-FFF2-40B4-BE49-F238E27FC236}">
                <a16:creationId xmlns:a16="http://schemas.microsoft.com/office/drawing/2014/main" id="{0BDC4A0B-515A-E0E1-4FF7-13BE85C3E0D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48154" y="1969388"/>
            <a:ext cx="589277" cy="589277"/>
          </a:xfrm>
          <a:prstGeom prst="rect">
            <a:avLst/>
          </a:prstGeom>
        </p:spPr>
      </p:pic>
      <p:sp>
        <p:nvSpPr>
          <p:cNvPr id="73" name="Arrow: Down 72">
            <a:extLst>
              <a:ext uri="{FF2B5EF4-FFF2-40B4-BE49-F238E27FC236}">
                <a16:creationId xmlns:a16="http://schemas.microsoft.com/office/drawing/2014/main" id="{618A584F-C7EF-E9D7-2C80-F1B282C4984B}"/>
              </a:ext>
            </a:extLst>
          </p:cNvPr>
          <p:cNvSpPr/>
          <p:nvPr/>
        </p:nvSpPr>
        <p:spPr>
          <a:xfrm>
            <a:off x="10829038" y="1758233"/>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TextBox 73">
            <a:extLst>
              <a:ext uri="{FF2B5EF4-FFF2-40B4-BE49-F238E27FC236}">
                <a16:creationId xmlns:a16="http://schemas.microsoft.com/office/drawing/2014/main" id="{9AC7A569-9DCD-4B46-F630-E317D3AF1847}"/>
              </a:ext>
            </a:extLst>
          </p:cNvPr>
          <p:cNvSpPr txBox="1"/>
          <p:nvPr/>
        </p:nvSpPr>
        <p:spPr>
          <a:xfrm>
            <a:off x="10825357" y="2056154"/>
            <a:ext cx="966346" cy="461665"/>
          </a:xfrm>
          <a:prstGeom prst="rect">
            <a:avLst/>
          </a:prstGeom>
          <a:noFill/>
        </p:spPr>
        <p:txBody>
          <a:bodyPr wrap="square" rtlCol="0">
            <a:spAutoFit/>
          </a:bodyPr>
          <a:lstStyle/>
          <a:p>
            <a:r>
              <a:rPr lang="en-US" sz="1200" dirty="0"/>
              <a:t>Serialize Into JSON</a:t>
            </a:r>
          </a:p>
        </p:txBody>
      </p:sp>
      <p:sp>
        <p:nvSpPr>
          <p:cNvPr id="75" name="Arrow: Down 74">
            <a:extLst>
              <a:ext uri="{FF2B5EF4-FFF2-40B4-BE49-F238E27FC236}">
                <a16:creationId xmlns:a16="http://schemas.microsoft.com/office/drawing/2014/main" id="{859D30EF-452A-A57E-3CA0-C592B9DA2CEF}"/>
              </a:ext>
            </a:extLst>
          </p:cNvPr>
          <p:cNvSpPr/>
          <p:nvPr/>
        </p:nvSpPr>
        <p:spPr>
          <a:xfrm>
            <a:off x="10802089" y="2666213"/>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7" name="Picture 76">
            <a:extLst>
              <a:ext uri="{FF2B5EF4-FFF2-40B4-BE49-F238E27FC236}">
                <a16:creationId xmlns:a16="http://schemas.microsoft.com/office/drawing/2014/main" id="{03BA5348-44BF-6662-330C-E9FD6A76085C}"/>
              </a:ext>
            </a:extLst>
          </p:cNvPr>
          <p:cNvPicPr>
            <a:picLocks noChangeAspect="1"/>
          </p:cNvPicPr>
          <p:nvPr/>
        </p:nvPicPr>
        <p:blipFill>
          <a:blip r:embed="rId15"/>
          <a:stretch>
            <a:fillRect/>
          </a:stretch>
        </p:blipFill>
        <p:spPr>
          <a:xfrm>
            <a:off x="10205944" y="2989578"/>
            <a:ext cx="1402565" cy="1434685"/>
          </a:xfrm>
          <a:prstGeom prst="rect">
            <a:avLst/>
          </a:prstGeom>
        </p:spPr>
      </p:pic>
      <p:sp>
        <p:nvSpPr>
          <p:cNvPr id="78" name="TextBox 77">
            <a:extLst>
              <a:ext uri="{FF2B5EF4-FFF2-40B4-BE49-F238E27FC236}">
                <a16:creationId xmlns:a16="http://schemas.microsoft.com/office/drawing/2014/main" id="{BADC32C3-58C2-B204-09F4-69572679881B}"/>
              </a:ext>
            </a:extLst>
          </p:cNvPr>
          <p:cNvSpPr txBox="1"/>
          <p:nvPr/>
        </p:nvSpPr>
        <p:spPr>
          <a:xfrm>
            <a:off x="10199542" y="4510321"/>
            <a:ext cx="1402565" cy="461665"/>
          </a:xfrm>
          <a:prstGeom prst="rect">
            <a:avLst/>
          </a:prstGeom>
          <a:noFill/>
        </p:spPr>
        <p:txBody>
          <a:bodyPr wrap="square" rtlCol="0">
            <a:spAutoFit/>
          </a:bodyPr>
          <a:lstStyle/>
          <a:p>
            <a:r>
              <a:rPr lang="en-US" sz="1200" dirty="0"/>
              <a:t>Transpose Feature To Columns</a:t>
            </a:r>
          </a:p>
        </p:txBody>
      </p:sp>
      <p:sp>
        <p:nvSpPr>
          <p:cNvPr id="80" name="Arrow: Down 79">
            <a:extLst>
              <a:ext uri="{FF2B5EF4-FFF2-40B4-BE49-F238E27FC236}">
                <a16:creationId xmlns:a16="http://schemas.microsoft.com/office/drawing/2014/main" id="{6D3FD3F4-9869-CC37-75D4-3B0B22AA361F}"/>
              </a:ext>
            </a:extLst>
          </p:cNvPr>
          <p:cNvSpPr/>
          <p:nvPr/>
        </p:nvSpPr>
        <p:spPr>
          <a:xfrm>
            <a:off x="10161658" y="5109475"/>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1" name="Arrow: Down 80">
            <a:extLst>
              <a:ext uri="{FF2B5EF4-FFF2-40B4-BE49-F238E27FC236}">
                <a16:creationId xmlns:a16="http://schemas.microsoft.com/office/drawing/2014/main" id="{A9BFA7D7-8780-B6B0-972A-FD0775D93B33}"/>
              </a:ext>
            </a:extLst>
          </p:cNvPr>
          <p:cNvSpPr/>
          <p:nvPr/>
        </p:nvSpPr>
        <p:spPr>
          <a:xfrm>
            <a:off x="11391831" y="5109475"/>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2" name="Picture 81">
            <a:extLst>
              <a:ext uri="{FF2B5EF4-FFF2-40B4-BE49-F238E27FC236}">
                <a16:creationId xmlns:a16="http://schemas.microsoft.com/office/drawing/2014/main" id="{D9CAB6E9-073C-E7D5-7EED-0EA7DFF441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2365" y="5256764"/>
            <a:ext cx="958682" cy="958682"/>
          </a:xfrm>
          <a:prstGeom prst="rect">
            <a:avLst/>
          </a:prstGeom>
        </p:spPr>
      </p:pic>
      <p:pic>
        <p:nvPicPr>
          <p:cNvPr id="83" name="Picture 82">
            <a:extLst>
              <a:ext uri="{FF2B5EF4-FFF2-40B4-BE49-F238E27FC236}">
                <a16:creationId xmlns:a16="http://schemas.microsoft.com/office/drawing/2014/main" id="{8242B3A5-0F66-63C6-1256-BB95A5BEA4A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16962" y="5422900"/>
            <a:ext cx="699668" cy="699668"/>
          </a:xfrm>
          <a:prstGeom prst="rect">
            <a:avLst/>
          </a:prstGeom>
        </p:spPr>
      </p:pic>
    </p:spTree>
    <p:extLst>
      <p:ext uri="{BB962C8B-B14F-4D97-AF65-F5344CB8AC3E}">
        <p14:creationId xmlns:p14="http://schemas.microsoft.com/office/powerpoint/2010/main" val="190252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89737" y="26046"/>
            <a:ext cx="1510220" cy="307777"/>
          </a:xfrm>
          <a:prstGeom prst="rect">
            <a:avLst/>
          </a:prstGeom>
          <a:noFill/>
        </p:spPr>
        <p:txBody>
          <a:bodyPr wrap="square" rtlCol="0">
            <a:spAutoFit/>
          </a:bodyPr>
          <a:lstStyle/>
          <a:p>
            <a:r>
              <a:rPr lang="en-US" sz="1400" dirty="0"/>
              <a:t>LSTM Pipeline</a:t>
            </a:r>
            <a:endParaRPr lang="en-SG" sz="1400" dirty="0"/>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09" y="314451"/>
            <a:ext cx="493197" cy="571697"/>
          </a:xfrm>
          <a:prstGeom prst="rect">
            <a:avLst/>
          </a:prstGeom>
        </p:spPr>
      </p:pic>
      <p:sp>
        <p:nvSpPr>
          <p:cNvPr id="45" name="Rectangle: Rounded Corners 44">
            <a:extLst>
              <a:ext uri="{FF2B5EF4-FFF2-40B4-BE49-F238E27FC236}">
                <a16:creationId xmlns:a16="http://schemas.microsoft.com/office/drawing/2014/main" id="{F4B083A3-4452-60F3-4DB5-5F2EE396BE4E}"/>
              </a:ext>
            </a:extLst>
          </p:cNvPr>
          <p:cNvSpPr/>
          <p:nvPr/>
        </p:nvSpPr>
        <p:spPr>
          <a:xfrm>
            <a:off x="356380" y="2021277"/>
            <a:ext cx="1251641" cy="1407723"/>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Rectangle: Rounded Corners 47">
            <a:extLst>
              <a:ext uri="{FF2B5EF4-FFF2-40B4-BE49-F238E27FC236}">
                <a16:creationId xmlns:a16="http://schemas.microsoft.com/office/drawing/2014/main" id="{8C70491B-126F-A92B-B133-801C95364FAF}"/>
              </a:ext>
            </a:extLst>
          </p:cNvPr>
          <p:cNvSpPr/>
          <p:nvPr/>
        </p:nvSpPr>
        <p:spPr>
          <a:xfrm>
            <a:off x="217408" y="1449867"/>
            <a:ext cx="3047159" cy="4277165"/>
          </a:xfrm>
          <a:prstGeom prst="roundRect">
            <a:avLst>
              <a:gd name="adj" fmla="val 71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Arrow: U-Turn 62">
            <a:extLst>
              <a:ext uri="{FF2B5EF4-FFF2-40B4-BE49-F238E27FC236}">
                <a16:creationId xmlns:a16="http://schemas.microsoft.com/office/drawing/2014/main" id="{05CC7A0B-DB7C-6E71-2CEA-C08D4268D6E0}"/>
              </a:ext>
            </a:extLst>
          </p:cNvPr>
          <p:cNvSpPr/>
          <p:nvPr/>
        </p:nvSpPr>
        <p:spPr>
          <a:xfrm rot="10800000" flipH="1">
            <a:off x="1626902" y="5478140"/>
            <a:ext cx="2561036" cy="866150"/>
          </a:xfrm>
          <a:prstGeom prst="uturnArrow">
            <a:avLst>
              <a:gd name="adj1" fmla="val 14271"/>
              <a:gd name="adj2" fmla="val 17092"/>
              <a:gd name="adj3" fmla="val 20930"/>
              <a:gd name="adj4" fmla="val 26737"/>
              <a:gd name="adj5" fmla="val 615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3" name="Picture 2">
            <a:extLst>
              <a:ext uri="{FF2B5EF4-FFF2-40B4-BE49-F238E27FC236}">
                <a16:creationId xmlns:a16="http://schemas.microsoft.com/office/drawing/2014/main" id="{30C5BAC6-DE70-A7AB-676C-70E9DCA18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045" y="436746"/>
            <a:ext cx="428100" cy="426198"/>
          </a:xfrm>
          <a:prstGeom prst="rect">
            <a:avLst/>
          </a:prstGeom>
        </p:spPr>
      </p:pic>
      <p:sp>
        <p:nvSpPr>
          <p:cNvPr id="4" name="Arrow: Down 3">
            <a:extLst>
              <a:ext uri="{FF2B5EF4-FFF2-40B4-BE49-F238E27FC236}">
                <a16:creationId xmlns:a16="http://schemas.microsoft.com/office/drawing/2014/main" id="{4B02A27F-AD77-C9BC-1FA5-0D2557A37D87}"/>
              </a:ext>
            </a:extLst>
          </p:cNvPr>
          <p:cNvSpPr/>
          <p:nvPr/>
        </p:nvSpPr>
        <p:spPr>
          <a:xfrm>
            <a:off x="1599957" y="931378"/>
            <a:ext cx="210276" cy="94554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F49DBDF3-26B8-5DB2-4365-ADAB5C2DBC06}"/>
              </a:ext>
            </a:extLst>
          </p:cNvPr>
          <p:cNvSpPr txBox="1"/>
          <p:nvPr/>
        </p:nvSpPr>
        <p:spPr>
          <a:xfrm>
            <a:off x="230767" y="1449867"/>
            <a:ext cx="1510220" cy="276999"/>
          </a:xfrm>
          <a:prstGeom prst="rect">
            <a:avLst/>
          </a:prstGeom>
          <a:noFill/>
        </p:spPr>
        <p:txBody>
          <a:bodyPr wrap="square" rtlCol="0">
            <a:spAutoFit/>
          </a:bodyPr>
          <a:lstStyle/>
          <a:p>
            <a:r>
              <a:rPr lang="en-US" sz="1200" dirty="0"/>
              <a:t>Feature Engineering</a:t>
            </a:r>
            <a:endParaRPr lang="en-SG" sz="1200" dirty="0"/>
          </a:p>
        </p:txBody>
      </p:sp>
      <p:sp>
        <p:nvSpPr>
          <p:cNvPr id="7" name="TextBox 6">
            <a:extLst>
              <a:ext uri="{FF2B5EF4-FFF2-40B4-BE49-F238E27FC236}">
                <a16:creationId xmlns:a16="http://schemas.microsoft.com/office/drawing/2014/main" id="{1B95D784-A23B-FDCC-9FC6-0565835F9DF0}"/>
              </a:ext>
            </a:extLst>
          </p:cNvPr>
          <p:cNvSpPr txBox="1"/>
          <p:nvPr/>
        </p:nvSpPr>
        <p:spPr>
          <a:xfrm>
            <a:off x="339938" y="2059415"/>
            <a:ext cx="1369190" cy="261610"/>
          </a:xfrm>
          <a:prstGeom prst="rect">
            <a:avLst/>
          </a:prstGeom>
          <a:noFill/>
        </p:spPr>
        <p:txBody>
          <a:bodyPr wrap="square" rtlCol="0">
            <a:spAutoFit/>
          </a:bodyPr>
          <a:lstStyle/>
          <a:p>
            <a:r>
              <a:rPr lang="en-US" sz="1100" dirty="0"/>
              <a:t>Numerical Columns</a:t>
            </a:r>
            <a:endParaRPr lang="en-SG" sz="1100" dirty="0"/>
          </a:p>
        </p:txBody>
      </p:sp>
      <p:sp>
        <p:nvSpPr>
          <p:cNvPr id="8" name="Rectangle: Rounded Corners 7">
            <a:extLst>
              <a:ext uri="{FF2B5EF4-FFF2-40B4-BE49-F238E27FC236}">
                <a16:creationId xmlns:a16="http://schemas.microsoft.com/office/drawing/2014/main" id="{208F6428-29C7-ED02-EADA-58E2881FFD76}"/>
              </a:ext>
            </a:extLst>
          </p:cNvPr>
          <p:cNvSpPr/>
          <p:nvPr/>
        </p:nvSpPr>
        <p:spPr>
          <a:xfrm>
            <a:off x="356380" y="3907356"/>
            <a:ext cx="1243577" cy="517809"/>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137F6626-9250-9904-FFCE-D8971671E284}"/>
              </a:ext>
            </a:extLst>
          </p:cNvPr>
          <p:cNvSpPr/>
          <p:nvPr/>
        </p:nvSpPr>
        <p:spPr>
          <a:xfrm>
            <a:off x="1810234" y="2031043"/>
            <a:ext cx="1252120" cy="1407723"/>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TextBox 11">
            <a:extLst>
              <a:ext uri="{FF2B5EF4-FFF2-40B4-BE49-F238E27FC236}">
                <a16:creationId xmlns:a16="http://schemas.microsoft.com/office/drawing/2014/main" id="{D1745A96-9A82-A54B-31D4-07A229DC2187}"/>
              </a:ext>
            </a:extLst>
          </p:cNvPr>
          <p:cNvSpPr txBox="1"/>
          <p:nvPr/>
        </p:nvSpPr>
        <p:spPr>
          <a:xfrm>
            <a:off x="1765049" y="2059415"/>
            <a:ext cx="1369189" cy="261610"/>
          </a:xfrm>
          <a:prstGeom prst="rect">
            <a:avLst/>
          </a:prstGeom>
          <a:noFill/>
        </p:spPr>
        <p:txBody>
          <a:bodyPr wrap="square" rtlCol="0">
            <a:spAutoFit/>
          </a:bodyPr>
          <a:lstStyle/>
          <a:p>
            <a:r>
              <a:rPr lang="en-US" sz="1100" dirty="0"/>
              <a:t>Categorical Columns</a:t>
            </a:r>
            <a:endParaRPr lang="en-SG" sz="1100" dirty="0"/>
          </a:p>
        </p:txBody>
      </p:sp>
      <p:sp>
        <p:nvSpPr>
          <p:cNvPr id="13" name="Arrow: Down 12">
            <a:extLst>
              <a:ext uri="{FF2B5EF4-FFF2-40B4-BE49-F238E27FC236}">
                <a16:creationId xmlns:a16="http://schemas.microsoft.com/office/drawing/2014/main" id="{ACE9CCAC-533D-37EF-BD2A-A01BFA8374F8}"/>
              </a:ext>
            </a:extLst>
          </p:cNvPr>
          <p:cNvSpPr/>
          <p:nvPr/>
        </p:nvSpPr>
        <p:spPr>
          <a:xfrm>
            <a:off x="844847" y="3565763"/>
            <a:ext cx="210276" cy="29568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F9C0319F-92BF-E8D2-FC41-487211442C3B}"/>
              </a:ext>
            </a:extLst>
          </p:cNvPr>
          <p:cNvSpPr/>
          <p:nvPr/>
        </p:nvSpPr>
        <p:spPr>
          <a:xfrm>
            <a:off x="1823583" y="3921134"/>
            <a:ext cx="1252120" cy="517810"/>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Arrow: Down 14">
            <a:extLst>
              <a:ext uri="{FF2B5EF4-FFF2-40B4-BE49-F238E27FC236}">
                <a16:creationId xmlns:a16="http://schemas.microsoft.com/office/drawing/2014/main" id="{8F0684E4-B4CE-F768-4FB5-187B356C7A20}"/>
              </a:ext>
            </a:extLst>
          </p:cNvPr>
          <p:cNvSpPr/>
          <p:nvPr/>
        </p:nvSpPr>
        <p:spPr>
          <a:xfrm>
            <a:off x="2383166" y="3520777"/>
            <a:ext cx="210276" cy="29568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2797AD0E-1121-4C48-E498-AA0AA7599FA7}"/>
              </a:ext>
            </a:extLst>
          </p:cNvPr>
          <p:cNvSpPr txBox="1"/>
          <p:nvPr/>
        </p:nvSpPr>
        <p:spPr>
          <a:xfrm>
            <a:off x="483344" y="4046258"/>
            <a:ext cx="1143557" cy="261610"/>
          </a:xfrm>
          <a:prstGeom prst="rect">
            <a:avLst/>
          </a:prstGeom>
          <a:noFill/>
        </p:spPr>
        <p:txBody>
          <a:bodyPr wrap="square" rtlCol="0">
            <a:spAutoFit/>
          </a:bodyPr>
          <a:lstStyle/>
          <a:p>
            <a:r>
              <a:rPr lang="en-US" sz="1100" dirty="0"/>
              <a:t>Normalization</a:t>
            </a:r>
            <a:endParaRPr lang="en-SG" sz="1100" dirty="0"/>
          </a:p>
        </p:txBody>
      </p:sp>
      <p:sp>
        <p:nvSpPr>
          <p:cNvPr id="17" name="TextBox 16">
            <a:extLst>
              <a:ext uri="{FF2B5EF4-FFF2-40B4-BE49-F238E27FC236}">
                <a16:creationId xmlns:a16="http://schemas.microsoft.com/office/drawing/2014/main" id="{BDE4CBB9-3BA8-34F5-48B3-03B49D1A41F0}"/>
              </a:ext>
            </a:extLst>
          </p:cNvPr>
          <p:cNvSpPr txBox="1"/>
          <p:nvPr/>
        </p:nvSpPr>
        <p:spPr>
          <a:xfrm>
            <a:off x="1882119" y="4046258"/>
            <a:ext cx="1252119" cy="261610"/>
          </a:xfrm>
          <a:prstGeom prst="rect">
            <a:avLst/>
          </a:prstGeom>
          <a:noFill/>
        </p:spPr>
        <p:txBody>
          <a:bodyPr wrap="square" rtlCol="0">
            <a:spAutoFit/>
          </a:bodyPr>
          <a:lstStyle/>
          <a:p>
            <a:r>
              <a:rPr lang="en-US" sz="1100" dirty="0"/>
              <a:t>One Hot Encoder</a:t>
            </a:r>
            <a:endParaRPr lang="en-SG" sz="1100" dirty="0"/>
          </a:p>
        </p:txBody>
      </p:sp>
      <p:sp>
        <p:nvSpPr>
          <p:cNvPr id="19" name="Rectangle: Rounded Corners 18">
            <a:extLst>
              <a:ext uri="{FF2B5EF4-FFF2-40B4-BE49-F238E27FC236}">
                <a16:creationId xmlns:a16="http://schemas.microsoft.com/office/drawing/2014/main" id="{FEB53E53-32FA-B803-3A01-AF26E7D414FC}"/>
              </a:ext>
            </a:extLst>
          </p:cNvPr>
          <p:cNvSpPr/>
          <p:nvPr/>
        </p:nvSpPr>
        <p:spPr>
          <a:xfrm>
            <a:off x="356380" y="4857606"/>
            <a:ext cx="2727866" cy="517810"/>
          </a:xfrm>
          <a:prstGeom prst="roundRect">
            <a:avLst>
              <a:gd name="adj" fmla="val 9033"/>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Arrow: Down 20">
            <a:extLst>
              <a:ext uri="{FF2B5EF4-FFF2-40B4-BE49-F238E27FC236}">
                <a16:creationId xmlns:a16="http://schemas.microsoft.com/office/drawing/2014/main" id="{A58C1BE1-3EB1-CC68-831B-762C4C769041}"/>
              </a:ext>
            </a:extLst>
          </p:cNvPr>
          <p:cNvSpPr/>
          <p:nvPr/>
        </p:nvSpPr>
        <p:spPr>
          <a:xfrm>
            <a:off x="823802" y="4464348"/>
            <a:ext cx="210276" cy="29568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Arrow: Down 21">
            <a:extLst>
              <a:ext uri="{FF2B5EF4-FFF2-40B4-BE49-F238E27FC236}">
                <a16:creationId xmlns:a16="http://schemas.microsoft.com/office/drawing/2014/main" id="{3E68ECC1-F0D1-1819-0C0C-8971B9448EFE}"/>
              </a:ext>
            </a:extLst>
          </p:cNvPr>
          <p:cNvSpPr/>
          <p:nvPr/>
        </p:nvSpPr>
        <p:spPr>
          <a:xfrm>
            <a:off x="2397517" y="4486086"/>
            <a:ext cx="210276" cy="29568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17C1B364-419D-03E4-6066-65FEAC7D1A35}"/>
              </a:ext>
            </a:extLst>
          </p:cNvPr>
          <p:cNvSpPr txBox="1"/>
          <p:nvPr/>
        </p:nvSpPr>
        <p:spPr>
          <a:xfrm>
            <a:off x="429062" y="4974903"/>
            <a:ext cx="2554770" cy="261610"/>
          </a:xfrm>
          <a:prstGeom prst="rect">
            <a:avLst/>
          </a:prstGeom>
          <a:noFill/>
        </p:spPr>
        <p:txBody>
          <a:bodyPr wrap="square" rtlCol="0">
            <a:spAutoFit/>
          </a:bodyPr>
          <a:lstStyle/>
          <a:p>
            <a:pPr algn="ctr"/>
            <a:r>
              <a:rPr lang="en-US" sz="1100" dirty="0"/>
              <a:t>KNN Imputer (K=5)</a:t>
            </a:r>
            <a:endParaRPr lang="en-SG" sz="1100" dirty="0"/>
          </a:p>
        </p:txBody>
      </p:sp>
      <p:sp>
        <p:nvSpPr>
          <p:cNvPr id="24" name="Rectangle: Rounded Corners 23">
            <a:extLst>
              <a:ext uri="{FF2B5EF4-FFF2-40B4-BE49-F238E27FC236}">
                <a16:creationId xmlns:a16="http://schemas.microsoft.com/office/drawing/2014/main" id="{F7CFE6A9-4913-215C-5BF0-FB4326EF74B3}"/>
              </a:ext>
            </a:extLst>
          </p:cNvPr>
          <p:cNvSpPr/>
          <p:nvPr/>
        </p:nvSpPr>
        <p:spPr>
          <a:xfrm>
            <a:off x="3552003" y="1449867"/>
            <a:ext cx="1974502" cy="4277165"/>
          </a:xfrm>
          <a:prstGeom prst="roundRect">
            <a:avLst>
              <a:gd name="adj" fmla="val 124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a:extLst>
              <a:ext uri="{FF2B5EF4-FFF2-40B4-BE49-F238E27FC236}">
                <a16:creationId xmlns:a16="http://schemas.microsoft.com/office/drawing/2014/main" id="{84F045DA-8EAE-BC01-F8D3-5B7816870ED3}"/>
              </a:ext>
            </a:extLst>
          </p:cNvPr>
          <p:cNvPicPr>
            <a:picLocks noChangeAspect="1"/>
          </p:cNvPicPr>
          <p:nvPr/>
        </p:nvPicPr>
        <p:blipFill>
          <a:blip r:embed="rId4"/>
          <a:stretch>
            <a:fillRect/>
          </a:stretch>
        </p:blipFill>
        <p:spPr>
          <a:xfrm>
            <a:off x="7223855" y="1783491"/>
            <a:ext cx="2828755" cy="3310550"/>
          </a:xfrm>
          <a:prstGeom prst="rect">
            <a:avLst/>
          </a:prstGeom>
        </p:spPr>
      </p:pic>
      <p:sp>
        <p:nvSpPr>
          <p:cNvPr id="32" name="Rectangle: Rounded Corners 31">
            <a:extLst>
              <a:ext uri="{FF2B5EF4-FFF2-40B4-BE49-F238E27FC236}">
                <a16:creationId xmlns:a16="http://schemas.microsoft.com/office/drawing/2014/main" id="{EBAD7F59-C861-B6E6-563B-068FFBC11B15}"/>
              </a:ext>
            </a:extLst>
          </p:cNvPr>
          <p:cNvSpPr/>
          <p:nvPr/>
        </p:nvSpPr>
        <p:spPr>
          <a:xfrm>
            <a:off x="5770521" y="1404152"/>
            <a:ext cx="4335044" cy="4277165"/>
          </a:xfrm>
          <a:prstGeom prst="roundRect">
            <a:avLst>
              <a:gd name="adj" fmla="val 566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0429473B-49F1-284F-49F6-8A9B99FF854F}"/>
              </a:ext>
            </a:extLst>
          </p:cNvPr>
          <p:cNvSpPr txBox="1"/>
          <p:nvPr/>
        </p:nvSpPr>
        <p:spPr>
          <a:xfrm>
            <a:off x="3863682" y="1422319"/>
            <a:ext cx="1510220" cy="276999"/>
          </a:xfrm>
          <a:prstGeom prst="rect">
            <a:avLst/>
          </a:prstGeom>
          <a:noFill/>
        </p:spPr>
        <p:txBody>
          <a:bodyPr wrap="square" rtlCol="0">
            <a:spAutoFit/>
          </a:bodyPr>
          <a:lstStyle/>
          <a:p>
            <a:r>
              <a:rPr lang="en-US" sz="1200" dirty="0"/>
              <a:t>NParray Sequence</a:t>
            </a:r>
            <a:endParaRPr lang="en-SG" sz="1200" dirty="0"/>
          </a:p>
        </p:txBody>
      </p:sp>
      <p:sp>
        <p:nvSpPr>
          <p:cNvPr id="34" name="Rectangle: Rounded Corners 33">
            <a:extLst>
              <a:ext uri="{FF2B5EF4-FFF2-40B4-BE49-F238E27FC236}">
                <a16:creationId xmlns:a16="http://schemas.microsoft.com/office/drawing/2014/main" id="{89642B5A-A48C-E027-614A-64C4B441B631}"/>
              </a:ext>
            </a:extLst>
          </p:cNvPr>
          <p:cNvSpPr/>
          <p:nvPr/>
        </p:nvSpPr>
        <p:spPr>
          <a:xfrm>
            <a:off x="3667441" y="1876926"/>
            <a:ext cx="453710" cy="3646024"/>
          </a:xfrm>
          <a:prstGeom prst="roundRect">
            <a:avLst>
              <a:gd name="adj" fmla="val 2169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6" name="Rectangle: Rounded Corners 35">
            <a:extLst>
              <a:ext uri="{FF2B5EF4-FFF2-40B4-BE49-F238E27FC236}">
                <a16:creationId xmlns:a16="http://schemas.microsoft.com/office/drawing/2014/main" id="{2DA941AF-86B5-114E-2A7E-7A38F7B22608}"/>
              </a:ext>
            </a:extLst>
          </p:cNvPr>
          <p:cNvSpPr/>
          <p:nvPr/>
        </p:nvSpPr>
        <p:spPr>
          <a:xfrm>
            <a:off x="4329057" y="1876926"/>
            <a:ext cx="453710" cy="3646024"/>
          </a:xfrm>
          <a:prstGeom prst="roundRect">
            <a:avLst>
              <a:gd name="adj" fmla="val 1959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8" name="Rectangle: Rounded Corners 37">
            <a:extLst>
              <a:ext uri="{FF2B5EF4-FFF2-40B4-BE49-F238E27FC236}">
                <a16:creationId xmlns:a16="http://schemas.microsoft.com/office/drawing/2014/main" id="{4C1686F8-6A29-C1AA-DFDE-4FFC06684F16}"/>
              </a:ext>
            </a:extLst>
          </p:cNvPr>
          <p:cNvSpPr/>
          <p:nvPr/>
        </p:nvSpPr>
        <p:spPr>
          <a:xfrm>
            <a:off x="4931675" y="1876926"/>
            <a:ext cx="453710" cy="3646024"/>
          </a:xfrm>
          <a:prstGeom prst="roundRect">
            <a:avLst>
              <a:gd name="adj" fmla="val 18547"/>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TextBox 38">
            <a:extLst>
              <a:ext uri="{FF2B5EF4-FFF2-40B4-BE49-F238E27FC236}">
                <a16:creationId xmlns:a16="http://schemas.microsoft.com/office/drawing/2014/main" id="{1B4A523D-AF66-9D52-B97B-D1CD006EDAF6}"/>
              </a:ext>
            </a:extLst>
          </p:cNvPr>
          <p:cNvSpPr txBox="1"/>
          <p:nvPr/>
        </p:nvSpPr>
        <p:spPr>
          <a:xfrm>
            <a:off x="3731983" y="1635984"/>
            <a:ext cx="247650" cy="276999"/>
          </a:xfrm>
          <a:prstGeom prst="rect">
            <a:avLst/>
          </a:prstGeom>
          <a:noFill/>
        </p:spPr>
        <p:txBody>
          <a:bodyPr wrap="square" rtlCol="0">
            <a:spAutoFit/>
          </a:bodyPr>
          <a:lstStyle/>
          <a:p>
            <a:r>
              <a:rPr lang="en-US" sz="1200" dirty="0"/>
              <a:t>0</a:t>
            </a:r>
            <a:endParaRPr lang="en-SG" sz="1200" dirty="0"/>
          </a:p>
        </p:txBody>
      </p:sp>
      <p:sp>
        <p:nvSpPr>
          <p:cNvPr id="40" name="TextBox 39">
            <a:extLst>
              <a:ext uri="{FF2B5EF4-FFF2-40B4-BE49-F238E27FC236}">
                <a16:creationId xmlns:a16="http://schemas.microsoft.com/office/drawing/2014/main" id="{7EA739BB-E98C-4053-0BE2-C7E2376616B4}"/>
              </a:ext>
            </a:extLst>
          </p:cNvPr>
          <p:cNvSpPr txBox="1"/>
          <p:nvPr/>
        </p:nvSpPr>
        <p:spPr>
          <a:xfrm>
            <a:off x="4438193" y="1635983"/>
            <a:ext cx="247650" cy="276999"/>
          </a:xfrm>
          <a:prstGeom prst="rect">
            <a:avLst/>
          </a:prstGeom>
          <a:noFill/>
        </p:spPr>
        <p:txBody>
          <a:bodyPr wrap="square" rtlCol="0">
            <a:spAutoFit/>
          </a:bodyPr>
          <a:lstStyle/>
          <a:p>
            <a:r>
              <a:rPr lang="en-US" sz="1200" dirty="0"/>
              <a:t>1</a:t>
            </a:r>
            <a:endParaRPr lang="en-SG" sz="1200" dirty="0"/>
          </a:p>
        </p:txBody>
      </p:sp>
      <p:sp>
        <p:nvSpPr>
          <p:cNvPr id="41" name="TextBox 40">
            <a:extLst>
              <a:ext uri="{FF2B5EF4-FFF2-40B4-BE49-F238E27FC236}">
                <a16:creationId xmlns:a16="http://schemas.microsoft.com/office/drawing/2014/main" id="{3D0AF240-C8DC-4660-6144-51CCF1795412}"/>
              </a:ext>
            </a:extLst>
          </p:cNvPr>
          <p:cNvSpPr txBox="1"/>
          <p:nvPr/>
        </p:nvSpPr>
        <p:spPr>
          <a:xfrm>
            <a:off x="5034705" y="1635983"/>
            <a:ext cx="247650" cy="276999"/>
          </a:xfrm>
          <a:prstGeom prst="rect">
            <a:avLst/>
          </a:prstGeom>
          <a:noFill/>
        </p:spPr>
        <p:txBody>
          <a:bodyPr wrap="square" rtlCol="0">
            <a:spAutoFit/>
          </a:bodyPr>
          <a:lstStyle/>
          <a:p>
            <a:r>
              <a:rPr lang="en-US" sz="1200" dirty="0"/>
              <a:t>n</a:t>
            </a:r>
            <a:endParaRPr lang="en-SG" sz="1200" dirty="0"/>
          </a:p>
        </p:txBody>
      </p:sp>
      <p:sp>
        <p:nvSpPr>
          <p:cNvPr id="44" name="TextBox 43">
            <a:extLst>
              <a:ext uri="{FF2B5EF4-FFF2-40B4-BE49-F238E27FC236}">
                <a16:creationId xmlns:a16="http://schemas.microsoft.com/office/drawing/2014/main" id="{3A3FC09B-2B22-E456-2804-7510EB2FB5BC}"/>
              </a:ext>
            </a:extLst>
          </p:cNvPr>
          <p:cNvSpPr txBox="1"/>
          <p:nvPr/>
        </p:nvSpPr>
        <p:spPr>
          <a:xfrm rot="16200000">
            <a:off x="2458720" y="3339455"/>
            <a:ext cx="3144858" cy="584775"/>
          </a:xfrm>
          <a:prstGeom prst="rect">
            <a:avLst/>
          </a:prstGeom>
          <a:noFill/>
        </p:spPr>
        <p:txBody>
          <a:bodyPr wrap="square" rtlCol="0">
            <a:spAutoFit/>
          </a:bodyPr>
          <a:lstStyle/>
          <a:p>
            <a:r>
              <a:rPr lang="en-US" sz="1400" dirty="0"/>
              <a:t>X = [R1 , R2 , R3, R4] | Y =R5[Match Len]</a:t>
            </a:r>
            <a:endParaRPr lang="en-SG" sz="1400" dirty="0"/>
          </a:p>
          <a:p>
            <a:endParaRPr lang="en-SG" dirty="0"/>
          </a:p>
        </p:txBody>
      </p:sp>
      <p:sp>
        <p:nvSpPr>
          <p:cNvPr id="46" name="TextBox 45">
            <a:extLst>
              <a:ext uri="{FF2B5EF4-FFF2-40B4-BE49-F238E27FC236}">
                <a16:creationId xmlns:a16="http://schemas.microsoft.com/office/drawing/2014/main" id="{19CC581D-81FE-BE63-0A12-245B1626B629}"/>
              </a:ext>
            </a:extLst>
          </p:cNvPr>
          <p:cNvSpPr txBox="1"/>
          <p:nvPr/>
        </p:nvSpPr>
        <p:spPr>
          <a:xfrm rot="16200000">
            <a:off x="3150593" y="3339455"/>
            <a:ext cx="3144858" cy="584775"/>
          </a:xfrm>
          <a:prstGeom prst="rect">
            <a:avLst/>
          </a:prstGeom>
          <a:noFill/>
        </p:spPr>
        <p:txBody>
          <a:bodyPr wrap="square" rtlCol="0">
            <a:spAutoFit/>
          </a:bodyPr>
          <a:lstStyle/>
          <a:p>
            <a:r>
              <a:rPr lang="en-US" sz="1400" dirty="0"/>
              <a:t>X = [R2 , R3 , R4, R5] | Y =R6[Match Len]</a:t>
            </a:r>
            <a:endParaRPr lang="en-SG" sz="1400" dirty="0"/>
          </a:p>
          <a:p>
            <a:endParaRPr lang="en-SG" dirty="0"/>
          </a:p>
        </p:txBody>
      </p:sp>
      <p:sp>
        <p:nvSpPr>
          <p:cNvPr id="47" name="TextBox 46">
            <a:extLst>
              <a:ext uri="{FF2B5EF4-FFF2-40B4-BE49-F238E27FC236}">
                <a16:creationId xmlns:a16="http://schemas.microsoft.com/office/drawing/2014/main" id="{E15CB46D-592E-52BC-9128-49C2034147A5}"/>
              </a:ext>
            </a:extLst>
          </p:cNvPr>
          <p:cNvSpPr txBox="1"/>
          <p:nvPr/>
        </p:nvSpPr>
        <p:spPr>
          <a:xfrm rot="16200000">
            <a:off x="3715995" y="3327096"/>
            <a:ext cx="3144858" cy="584775"/>
          </a:xfrm>
          <a:prstGeom prst="rect">
            <a:avLst/>
          </a:prstGeom>
          <a:noFill/>
        </p:spPr>
        <p:txBody>
          <a:bodyPr wrap="square" rtlCol="0">
            <a:spAutoFit/>
          </a:bodyPr>
          <a:lstStyle/>
          <a:p>
            <a:r>
              <a:rPr lang="en-US" sz="1400" dirty="0"/>
              <a:t>X = [R3 , R4 , R5, R6] | Y =R7[Match Len]</a:t>
            </a:r>
            <a:endParaRPr lang="en-SG" sz="1400" dirty="0"/>
          </a:p>
          <a:p>
            <a:endParaRPr lang="en-SG" dirty="0"/>
          </a:p>
        </p:txBody>
      </p:sp>
      <p:sp>
        <p:nvSpPr>
          <p:cNvPr id="49" name="Arrow: U-Turn 48">
            <a:extLst>
              <a:ext uri="{FF2B5EF4-FFF2-40B4-BE49-F238E27FC236}">
                <a16:creationId xmlns:a16="http://schemas.microsoft.com/office/drawing/2014/main" id="{D085A56D-CB1C-33C3-E641-26D6D13ACA1A}"/>
              </a:ext>
            </a:extLst>
          </p:cNvPr>
          <p:cNvSpPr/>
          <p:nvPr/>
        </p:nvSpPr>
        <p:spPr>
          <a:xfrm rot="10800000" flipH="1" flipV="1">
            <a:off x="5194017" y="872951"/>
            <a:ext cx="931603" cy="762807"/>
          </a:xfrm>
          <a:prstGeom prst="uturnArrow">
            <a:avLst>
              <a:gd name="adj1" fmla="val 14271"/>
              <a:gd name="adj2" fmla="val 17092"/>
              <a:gd name="adj3" fmla="val 20930"/>
              <a:gd name="adj4" fmla="val 26737"/>
              <a:gd name="adj5" fmla="val 615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52" name="TextBox 51">
            <a:extLst>
              <a:ext uri="{FF2B5EF4-FFF2-40B4-BE49-F238E27FC236}">
                <a16:creationId xmlns:a16="http://schemas.microsoft.com/office/drawing/2014/main" id="{E58E551F-127B-7A45-5B08-00E946C460E6}"/>
              </a:ext>
            </a:extLst>
          </p:cNvPr>
          <p:cNvSpPr txBox="1"/>
          <p:nvPr/>
        </p:nvSpPr>
        <p:spPr>
          <a:xfrm>
            <a:off x="5989110" y="2109396"/>
            <a:ext cx="1234745" cy="3139321"/>
          </a:xfrm>
          <a:prstGeom prst="rect">
            <a:avLst/>
          </a:prstGeom>
          <a:noFill/>
        </p:spPr>
        <p:txBody>
          <a:bodyPr wrap="square" rtlCol="0">
            <a:spAutoFit/>
          </a:bodyPr>
          <a:lstStyle/>
          <a:p>
            <a:r>
              <a:rPr lang="en-US" sz="1200" dirty="0"/>
              <a:t>Hidden Size:</a:t>
            </a:r>
          </a:p>
          <a:p>
            <a:r>
              <a:rPr lang="en-US" sz="1200" dirty="0"/>
              <a:t>256</a:t>
            </a:r>
          </a:p>
          <a:p>
            <a:endParaRPr lang="en-US" sz="1200" dirty="0"/>
          </a:p>
          <a:p>
            <a:r>
              <a:rPr lang="en-US" sz="1200" dirty="0"/>
              <a:t>Layers: </a:t>
            </a:r>
          </a:p>
          <a:p>
            <a:r>
              <a:rPr lang="en-US" sz="1200" dirty="0"/>
              <a:t>2</a:t>
            </a:r>
          </a:p>
          <a:p>
            <a:endParaRPr lang="en-US" sz="1200" dirty="0"/>
          </a:p>
          <a:p>
            <a:r>
              <a:rPr lang="en-US" sz="1200" dirty="0"/>
              <a:t>Learning Rate: 0.0005</a:t>
            </a:r>
          </a:p>
          <a:p>
            <a:endParaRPr lang="en-US" sz="1200" dirty="0"/>
          </a:p>
          <a:p>
            <a:r>
              <a:rPr lang="en-US" sz="1200" dirty="0"/>
              <a:t>Batch Size:</a:t>
            </a:r>
          </a:p>
          <a:p>
            <a:r>
              <a:rPr lang="en-US" sz="1200" dirty="0"/>
              <a:t>32</a:t>
            </a:r>
          </a:p>
          <a:p>
            <a:endParaRPr lang="en-US" sz="1200" dirty="0"/>
          </a:p>
          <a:p>
            <a:r>
              <a:rPr lang="en-US" sz="1200" dirty="0"/>
              <a:t>Regularization: </a:t>
            </a:r>
          </a:p>
          <a:p>
            <a:r>
              <a:rPr lang="en-US" sz="1200" dirty="0"/>
              <a:t>0.3</a:t>
            </a:r>
          </a:p>
          <a:p>
            <a:endParaRPr lang="en-US" sz="1200" dirty="0"/>
          </a:p>
          <a:p>
            <a:endParaRPr lang="en-SG" dirty="0"/>
          </a:p>
        </p:txBody>
      </p:sp>
      <p:sp>
        <p:nvSpPr>
          <p:cNvPr id="55" name="Rectangle: Rounded Corners 54">
            <a:extLst>
              <a:ext uri="{FF2B5EF4-FFF2-40B4-BE49-F238E27FC236}">
                <a16:creationId xmlns:a16="http://schemas.microsoft.com/office/drawing/2014/main" id="{F30CFF04-6771-07AF-8953-829B587ED1AF}"/>
              </a:ext>
            </a:extLst>
          </p:cNvPr>
          <p:cNvSpPr/>
          <p:nvPr/>
        </p:nvSpPr>
        <p:spPr>
          <a:xfrm>
            <a:off x="10210410" y="1404152"/>
            <a:ext cx="1805065" cy="4277165"/>
          </a:xfrm>
          <a:prstGeom prst="roundRect">
            <a:avLst>
              <a:gd name="adj" fmla="val 115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TextBox 56">
            <a:extLst>
              <a:ext uri="{FF2B5EF4-FFF2-40B4-BE49-F238E27FC236}">
                <a16:creationId xmlns:a16="http://schemas.microsoft.com/office/drawing/2014/main" id="{8FFE93A2-BAB7-1D1B-B0C9-06B50290780A}"/>
              </a:ext>
            </a:extLst>
          </p:cNvPr>
          <p:cNvSpPr txBox="1"/>
          <p:nvPr/>
        </p:nvSpPr>
        <p:spPr>
          <a:xfrm>
            <a:off x="5875366" y="1417718"/>
            <a:ext cx="1823295" cy="276999"/>
          </a:xfrm>
          <a:prstGeom prst="rect">
            <a:avLst/>
          </a:prstGeom>
          <a:noFill/>
        </p:spPr>
        <p:txBody>
          <a:bodyPr wrap="square" rtlCol="0">
            <a:spAutoFit/>
          </a:bodyPr>
          <a:lstStyle/>
          <a:p>
            <a:r>
              <a:rPr lang="en-US" sz="1200" dirty="0"/>
              <a:t>LSTM Model Parameters</a:t>
            </a:r>
            <a:endParaRPr lang="en-SG" sz="1200" dirty="0"/>
          </a:p>
        </p:txBody>
      </p:sp>
      <p:pic>
        <p:nvPicPr>
          <p:cNvPr id="66" name="Picture 65">
            <a:extLst>
              <a:ext uri="{FF2B5EF4-FFF2-40B4-BE49-F238E27FC236}">
                <a16:creationId xmlns:a16="http://schemas.microsoft.com/office/drawing/2014/main" id="{657C6859-53AD-CF78-F504-3FF5E40FB905}"/>
              </a:ext>
            </a:extLst>
          </p:cNvPr>
          <p:cNvPicPr>
            <a:picLocks noChangeAspect="1"/>
          </p:cNvPicPr>
          <p:nvPr/>
        </p:nvPicPr>
        <p:blipFill>
          <a:blip r:embed="rId5"/>
          <a:stretch>
            <a:fillRect/>
          </a:stretch>
        </p:blipFill>
        <p:spPr>
          <a:xfrm>
            <a:off x="10295274" y="2109396"/>
            <a:ext cx="1674039" cy="917696"/>
          </a:xfrm>
          <a:prstGeom prst="rect">
            <a:avLst/>
          </a:prstGeom>
        </p:spPr>
      </p:pic>
      <p:sp>
        <p:nvSpPr>
          <p:cNvPr id="72" name="TextBox 71">
            <a:extLst>
              <a:ext uri="{FF2B5EF4-FFF2-40B4-BE49-F238E27FC236}">
                <a16:creationId xmlns:a16="http://schemas.microsoft.com/office/drawing/2014/main" id="{7ED63C79-43A7-1FE1-3B8F-21987384E8A2}"/>
              </a:ext>
            </a:extLst>
          </p:cNvPr>
          <p:cNvSpPr txBox="1"/>
          <p:nvPr/>
        </p:nvSpPr>
        <p:spPr>
          <a:xfrm>
            <a:off x="10297026" y="1417717"/>
            <a:ext cx="1664208" cy="276999"/>
          </a:xfrm>
          <a:prstGeom prst="rect">
            <a:avLst/>
          </a:prstGeom>
          <a:noFill/>
        </p:spPr>
        <p:txBody>
          <a:bodyPr wrap="square" rtlCol="0">
            <a:spAutoFit/>
          </a:bodyPr>
          <a:lstStyle/>
          <a:p>
            <a:r>
              <a:rPr lang="en-US" sz="1200" dirty="0"/>
              <a:t>Hyperparameter Tuning</a:t>
            </a:r>
            <a:endParaRPr lang="en-SG" sz="1200" dirty="0"/>
          </a:p>
        </p:txBody>
      </p:sp>
      <p:pic>
        <p:nvPicPr>
          <p:cNvPr id="84" name="Picture 83">
            <a:extLst>
              <a:ext uri="{FF2B5EF4-FFF2-40B4-BE49-F238E27FC236}">
                <a16:creationId xmlns:a16="http://schemas.microsoft.com/office/drawing/2014/main" id="{AB0CBCE8-B5E7-6259-93CE-EA9A3A659508}"/>
              </a:ext>
            </a:extLst>
          </p:cNvPr>
          <p:cNvPicPr>
            <a:picLocks noChangeAspect="1"/>
          </p:cNvPicPr>
          <p:nvPr/>
        </p:nvPicPr>
        <p:blipFill rotWithShape="1">
          <a:blip r:embed="rId6"/>
          <a:srcRect r="31237"/>
          <a:stretch/>
        </p:blipFill>
        <p:spPr>
          <a:xfrm>
            <a:off x="10324154" y="3376570"/>
            <a:ext cx="1610976" cy="1729138"/>
          </a:xfrm>
          <a:prstGeom prst="rect">
            <a:avLst/>
          </a:prstGeom>
        </p:spPr>
      </p:pic>
      <p:sp>
        <p:nvSpPr>
          <p:cNvPr id="85" name="Arrow: U-Turn 84">
            <a:extLst>
              <a:ext uri="{FF2B5EF4-FFF2-40B4-BE49-F238E27FC236}">
                <a16:creationId xmlns:a16="http://schemas.microsoft.com/office/drawing/2014/main" id="{834B6D60-D72F-0D27-43B8-BD27BFBDFCCB}"/>
              </a:ext>
            </a:extLst>
          </p:cNvPr>
          <p:cNvSpPr/>
          <p:nvPr/>
        </p:nvSpPr>
        <p:spPr>
          <a:xfrm rot="10800000" flipH="1">
            <a:off x="9791700" y="5447382"/>
            <a:ext cx="1444101" cy="703806"/>
          </a:xfrm>
          <a:prstGeom prst="uturnArrow">
            <a:avLst>
              <a:gd name="adj1" fmla="val 14271"/>
              <a:gd name="adj2" fmla="val 17092"/>
              <a:gd name="adj3" fmla="val 20930"/>
              <a:gd name="adj4" fmla="val 26737"/>
              <a:gd name="adj5" fmla="val 615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6" name="Arrow: U-Turn 85">
            <a:extLst>
              <a:ext uri="{FF2B5EF4-FFF2-40B4-BE49-F238E27FC236}">
                <a16:creationId xmlns:a16="http://schemas.microsoft.com/office/drawing/2014/main" id="{FE447471-DF8F-5FBF-8AE0-97D08B84E616}"/>
              </a:ext>
            </a:extLst>
          </p:cNvPr>
          <p:cNvSpPr/>
          <p:nvPr/>
        </p:nvSpPr>
        <p:spPr>
          <a:xfrm flipH="1">
            <a:off x="9721262" y="796431"/>
            <a:ext cx="1444103" cy="703806"/>
          </a:xfrm>
          <a:prstGeom prst="uturnArrow">
            <a:avLst>
              <a:gd name="adj1" fmla="val 14271"/>
              <a:gd name="adj2" fmla="val 17092"/>
              <a:gd name="adj3" fmla="val 20930"/>
              <a:gd name="adj4" fmla="val 26737"/>
              <a:gd name="adj5" fmla="val 1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8" name="Arrow: Down 87">
            <a:extLst>
              <a:ext uri="{FF2B5EF4-FFF2-40B4-BE49-F238E27FC236}">
                <a16:creationId xmlns:a16="http://schemas.microsoft.com/office/drawing/2014/main" id="{82C2F5E9-FC78-97A7-4B4B-1241AD8220B5}"/>
              </a:ext>
            </a:extLst>
          </p:cNvPr>
          <p:cNvSpPr/>
          <p:nvPr/>
        </p:nvSpPr>
        <p:spPr>
          <a:xfrm>
            <a:off x="7935993" y="5192946"/>
            <a:ext cx="210276" cy="94554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0" name="Picture 89">
            <a:extLst>
              <a:ext uri="{FF2B5EF4-FFF2-40B4-BE49-F238E27FC236}">
                <a16:creationId xmlns:a16="http://schemas.microsoft.com/office/drawing/2014/main" id="{73079149-FD31-3AE6-94D5-E35B1A824160}"/>
              </a:ext>
            </a:extLst>
          </p:cNvPr>
          <p:cNvPicPr>
            <a:picLocks noChangeAspect="1"/>
          </p:cNvPicPr>
          <p:nvPr/>
        </p:nvPicPr>
        <p:blipFill rotWithShape="1">
          <a:blip r:embed="rId7">
            <a:extLst>
              <a:ext uri="{28A0092B-C50C-407E-A947-70E740481C1C}">
                <a14:useLocalDpi xmlns:a14="http://schemas.microsoft.com/office/drawing/2010/main" val="0"/>
              </a:ext>
            </a:extLst>
          </a:blip>
          <a:srcRect r="50000"/>
          <a:stretch/>
        </p:blipFill>
        <p:spPr>
          <a:xfrm>
            <a:off x="7392511" y="6138494"/>
            <a:ext cx="585102" cy="542549"/>
          </a:xfrm>
          <a:prstGeom prst="rect">
            <a:avLst/>
          </a:prstGeom>
        </p:spPr>
      </p:pic>
      <p:sp>
        <p:nvSpPr>
          <p:cNvPr id="91" name="TextBox 90">
            <a:extLst>
              <a:ext uri="{FF2B5EF4-FFF2-40B4-BE49-F238E27FC236}">
                <a16:creationId xmlns:a16="http://schemas.microsoft.com/office/drawing/2014/main" id="{010F849C-F508-584D-EB6E-6C1D3832E608}"/>
              </a:ext>
            </a:extLst>
          </p:cNvPr>
          <p:cNvSpPr txBox="1"/>
          <p:nvPr/>
        </p:nvSpPr>
        <p:spPr>
          <a:xfrm>
            <a:off x="8041131" y="6212519"/>
            <a:ext cx="1510220" cy="307777"/>
          </a:xfrm>
          <a:prstGeom prst="rect">
            <a:avLst/>
          </a:prstGeom>
          <a:noFill/>
        </p:spPr>
        <p:txBody>
          <a:bodyPr wrap="square" rtlCol="0">
            <a:spAutoFit/>
          </a:bodyPr>
          <a:lstStyle/>
          <a:p>
            <a:r>
              <a:rPr lang="en-US" sz="1400" dirty="0"/>
              <a:t>Predictions</a:t>
            </a:r>
            <a:endParaRPr lang="en-SG" sz="1400" dirty="0"/>
          </a:p>
        </p:txBody>
      </p:sp>
    </p:spTree>
    <p:extLst>
      <p:ext uri="{BB962C8B-B14F-4D97-AF65-F5344CB8AC3E}">
        <p14:creationId xmlns:p14="http://schemas.microsoft.com/office/powerpoint/2010/main" val="121026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008272-61F3-43AD-C9C8-CBF524B4DCB5}"/>
              </a:ext>
            </a:extLst>
          </p:cNvPr>
          <p:cNvSpPr>
            <a:spLocks noGrp="1"/>
          </p:cNvSpPr>
          <p:nvPr>
            <p:ph type="title"/>
          </p:nvPr>
        </p:nvSpPr>
        <p:spPr/>
        <p:txBody>
          <a:bodyPr/>
          <a:lstStyle/>
          <a:p>
            <a:endParaRPr kumimoji="1" lang="ko-US" altLang="en-US"/>
          </a:p>
        </p:txBody>
      </p:sp>
      <p:pic>
        <p:nvPicPr>
          <p:cNvPr id="2050" name="Picture 2" descr="이미지">
            <a:extLst>
              <a:ext uri="{FF2B5EF4-FFF2-40B4-BE49-F238E27FC236}">
                <a16:creationId xmlns:a16="http://schemas.microsoft.com/office/drawing/2014/main" id="{45D18747-379A-F2A6-C62C-DCCE36CBEF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0894" y="-383298"/>
            <a:ext cx="13333626" cy="4772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4B3ABF-4C4C-636D-E4FB-5CDA26FC9F47}"/>
              </a:ext>
            </a:extLst>
          </p:cNvPr>
          <p:cNvSpPr txBox="1"/>
          <p:nvPr/>
        </p:nvSpPr>
        <p:spPr>
          <a:xfrm>
            <a:off x="-35858" y="4389121"/>
            <a:ext cx="3446032" cy="1200329"/>
          </a:xfrm>
          <a:prstGeom prst="rect">
            <a:avLst/>
          </a:prstGeom>
          <a:noFill/>
        </p:spPr>
        <p:txBody>
          <a:bodyPr wrap="square">
            <a:spAutoFit/>
          </a:bodyPr>
          <a:lstStyle/>
          <a:p>
            <a:r>
              <a:rPr lang="en-US" altLang="ko-US" sz="1200" dirty="0"/>
              <a:t>BS did say that she’s hoping to attend the Winter Picnic, but still has not reached P/G.</a:t>
            </a:r>
          </a:p>
          <a:p>
            <a:r>
              <a:rPr lang="en-US" altLang="ko-US" sz="1200" dirty="0"/>
              <a:t>MEC isn’t sure the future of this match as BS seems frustrated and disheartened in the lack of engagement, enthusiasm and communication from P/G. </a:t>
            </a:r>
            <a:endParaRPr lang="ko-US" altLang="en-US" sz="1200" dirty="0"/>
          </a:p>
        </p:txBody>
      </p:sp>
      <p:sp>
        <p:nvSpPr>
          <p:cNvPr id="6" name="타원 5">
            <a:extLst>
              <a:ext uri="{FF2B5EF4-FFF2-40B4-BE49-F238E27FC236}">
                <a16:creationId xmlns:a16="http://schemas.microsoft.com/office/drawing/2014/main" id="{668250C9-1290-EEAB-26BC-06C44581A6CC}"/>
              </a:ext>
            </a:extLst>
          </p:cNvPr>
          <p:cNvSpPr/>
          <p:nvPr/>
        </p:nvSpPr>
        <p:spPr>
          <a:xfrm rot="2609537">
            <a:off x="615421" y="396795"/>
            <a:ext cx="445558" cy="17342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7" name="직선 화살표 연결선 6">
            <a:extLst>
              <a:ext uri="{FF2B5EF4-FFF2-40B4-BE49-F238E27FC236}">
                <a16:creationId xmlns:a16="http://schemas.microsoft.com/office/drawing/2014/main" id="{53A67274-6E8A-664C-1411-259B986514F5}"/>
              </a:ext>
            </a:extLst>
          </p:cNvPr>
          <p:cNvCxnSpPr>
            <a:cxnSpLocks/>
            <a:stCxn id="6" idx="4"/>
          </p:cNvCxnSpPr>
          <p:nvPr/>
        </p:nvCxnSpPr>
        <p:spPr>
          <a:xfrm>
            <a:off x="241399" y="1892980"/>
            <a:ext cx="737169" cy="24157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5F358D4-1A52-D3E9-2931-D515087B27B7}"/>
              </a:ext>
            </a:extLst>
          </p:cNvPr>
          <p:cNvSpPr txBox="1"/>
          <p:nvPr/>
        </p:nvSpPr>
        <p:spPr>
          <a:xfrm>
            <a:off x="8525905" y="4464424"/>
            <a:ext cx="2963261" cy="1200329"/>
          </a:xfrm>
          <a:prstGeom prst="rect">
            <a:avLst/>
          </a:prstGeom>
          <a:noFill/>
        </p:spPr>
        <p:txBody>
          <a:bodyPr wrap="square">
            <a:spAutoFit/>
          </a:bodyPr>
          <a:lstStyle/>
          <a:p>
            <a:r>
              <a:rPr lang="en-US" altLang="ko-US" sz="1200" i="1" dirty="0"/>
              <a:t>BS cannot commit their time to the match anymore due to family matters, and is looking to close.</a:t>
            </a:r>
            <a:r>
              <a:rPr lang="en-US" altLang="ko-US" sz="1200" dirty="0"/>
              <a:t> </a:t>
            </a:r>
            <a:r>
              <a:rPr lang="en-US" altLang="ko-US" sz="1200" i="1" dirty="0"/>
              <a:t>BS had talked to PG, and they’re in agreement about the match closing. They’re working together to find the healthiest closure option for LS</a:t>
            </a:r>
            <a:r>
              <a:rPr lang="en-US" altLang="ko-US" sz="1200" dirty="0"/>
              <a:t> </a:t>
            </a:r>
            <a:endParaRPr lang="ko-US" altLang="en-US" sz="1200" dirty="0"/>
          </a:p>
        </p:txBody>
      </p:sp>
      <p:sp>
        <p:nvSpPr>
          <p:cNvPr id="23" name="타원 22">
            <a:extLst>
              <a:ext uri="{FF2B5EF4-FFF2-40B4-BE49-F238E27FC236}">
                <a16:creationId xmlns:a16="http://schemas.microsoft.com/office/drawing/2014/main" id="{4B996944-C49C-44AD-991F-9629EB90E0A2}"/>
              </a:ext>
            </a:extLst>
          </p:cNvPr>
          <p:cNvSpPr/>
          <p:nvPr/>
        </p:nvSpPr>
        <p:spPr>
          <a:xfrm rot="5671103">
            <a:off x="9851842" y="2494483"/>
            <a:ext cx="1983121" cy="14258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24" name="직선 화살표 연결선 23">
            <a:extLst>
              <a:ext uri="{FF2B5EF4-FFF2-40B4-BE49-F238E27FC236}">
                <a16:creationId xmlns:a16="http://schemas.microsoft.com/office/drawing/2014/main" id="{7D6D5CE3-AE78-CB4C-D16E-BEB871DDC9F2}"/>
              </a:ext>
            </a:extLst>
          </p:cNvPr>
          <p:cNvCxnSpPr>
            <a:cxnSpLocks/>
          </p:cNvCxnSpPr>
          <p:nvPr/>
        </p:nvCxnSpPr>
        <p:spPr>
          <a:xfrm flipH="1">
            <a:off x="9569116" y="4172074"/>
            <a:ext cx="1037924" cy="2292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Rounded Corners 3">
            <a:extLst>
              <a:ext uri="{FF2B5EF4-FFF2-40B4-BE49-F238E27FC236}">
                <a16:creationId xmlns:a16="http://schemas.microsoft.com/office/drawing/2014/main" id="{BDFCB8DD-9A30-310F-5E04-F9E4CF7A5DB7}"/>
              </a:ext>
            </a:extLst>
          </p:cNvPr>
          <p:cNvSpPr/>
          <p:nvPr/>
        </p:nvSpPr>
        <p:spPr>
          <a:xfrm>
            <a:off x="8357263" y="4480451"/>
            <a:ext cx="3473790" cy="14503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974724E-83F7-19C5-BCFB-767B5E63FD10}"/>
              </a:ext>
            </a:extLst>
          </p:cNvPr>
          <p:cNvSpPr/>
          <p:nvPr/>
        </p:nvSpPr>
        <p:spPr>
          <a:xfrm>
            <a:off x="0" y="4389120"/>
            <a:ext cx="3578816" cy="13255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AE2D5F-4B1B-4B21-11EC-1E73136557C2}"/>
              </a:ext>
            </a:extLst>
          </p:cNvPr>
          <p:cNvSpPr txBox="1"/>
          <p:nvPr/>
        </p:nvSpPr>
        <p:spPr>
          <a:xfrm>
            <a:off x="3880184" y="117349"/>
            <a:ext cx="6669504" cy="369332"/>
          </a:xfrm>
          <a:prstGeom prst="rect">
            <a:avLst/>
          </a:prstGeom>
          <a:noFill/>
        </p:spPr>
        <p:txBody>
          <a:bodyPr wrap="square">
            <a:spAutoFit/>
          </a:bodyPr>
          <a:lstStyle/>
          <a:p>
            <a:r>
              <a:rPr lang="en-US" b="0" i="0" dirty="0">
                <a:effectLst/>
                <a:latin typeface="gg sans"/>
              </a:rPr>
              <a:t>Match ID: a1v2J0000027dBaQAI</a:t>
            </a:r>
            <a:endParaRPr lang="en-US" dirty="0"/>
          </a:p>
        </p:txBody>
      </p:sp>
    </p:spTree>
    <p:extLst>
      <p:ext uri="{BB962C8B-B14F-4D97-AF65-F5344CB8AC3E}">
        <p14:creationId xmlns:p14="http://schemas.microsoft.com/office/powerpoint/2010/main" val="2222659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3FFCE5-525F-79A8-6992-5E9C977FBFD0}"/>
              </a:ext>
            </a:extLst>
          </p:cNvPr>
          <p:cNvSpPr>
            <a:spLocks noGrp="1"/>
          </p:cNvSpPr>
          <p:nvPr>
            <p:ph type="title"/>
          </p:nvPr>
        </p:nvSpPr>
        <p:spPr/>
        <p:txBody>
          <a:bodyPr/>
          <a:lstStyle/>
          <a:p>
            <a:endParaRPr kumimoji="1" lang="ko-US" altLang="en-US"/>
          </a:p>
        </p:txBody>
      </p:sp>
      <p:pic>
        <p:nvPicPr>
          <p:cNvPr id="1026" name="Picture 2">
            <a:extLst>
              <a:ext uri="{FF2B5EF4-FFF2-40B4-BE49-F238E27FC236}">
                <a16:creationId xmlns:a16="http://schemas.microsoft.com/office/drawing/2014/main" id="{D61CBF00-D38C-81F4-8989-B2C7DBE56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0"/>
            <a:ext cx="12192000" cy="4389437"/>
          </a:xfrm>
          <a:prstGeom prst="rect">
            <a:avLst/>
          </a:prstGeom>
          <a:noFill/>
          <a:extLst>
            <a:ext uri="{909E8E84-426E-40DD-AFC4-6F175D3DCCD1}">
              <a14:hiddenFill xmlns:a14="http://schemas.microsoft.com/office/drawing/2010/main">
                <a:solidFill>
                  <a:srgbClr val="FFFFFF"/>
                </a:solidFill>
              </a14:hiddenFill>
            </a:ext>
          </a:extLst>
        </p:spPr>
      </p:pic>
      <p:sp>
        <p:nvSpPr>
          <p:cNvPr id="6" name="타원 5">
            <a:extLst>
              <a:ext uri="{FF2B5EF4-FFF2-40B4-BE49-F238E27FC236}">
                <a16:creationId xmlns:a16="http://schemas.microsoft.com/office/drawing/2014/main" id="{C914FB8F-3218-62FE-DA17-5B3316C45B3F}"/>
              </a:ext>
            </a:extLst>
          </p:cNvPr>
          <p:cNvSpPr/>
          <p:nvPr/>
        </p:nvSpPr>
        <p:spPr>
          <a:xfrm rot="1822935">
            <a:off x="1632153" y="1756263"/>
            <a:ext cx="914608" cy="21571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9" name="직선 화살표 연결선 8">
            <a:extLst>
              <a:ext uri="{FF2B5EF4-FFF2-40B4-BE49-F238E27FC236}">
                <a16:creationId xmlns:a16="http://schemas.microsoft.com/office/drawing/2014/main" id="{054B9A68-67D2-C236-62C3-F7EDA2278956}"/>
              </a:ext>
            </a:extLst>
          </p:cNvPr>
          <p:cNvCxnSpPr>
            <a:cxnSpLocks/>
            <a:stCxn id="6" idx="4"/>
          </p:cNvCxnSpPr>
          <p:nvPr/>
        </p:nvCxnSpPr>
        <p:spPr>
          <a:xfrm flipH="1">
            <a:off x="1169548" y="3765275"/>
            <a:ext cx="374407" cy="48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C3B7563-0D28-FB73-2E77-996BAEB3BA31}"/>
              </a:ext>
            </a:extLst>
          </p:cNvPr>
          <p:cNvSpPr txBox="1"/>
          <p:nvPr/>
        </p:nvSpPr>
        <p:spPr>
          <a:xfrm>
            <a:off x="2680549" y="5550841"/>
            <a:ext cx="6104238" cy="830997"/>
          </a:xfrm>
          <a:prstGeom prst="rect">
            <a:avLst/>
          </a:prstGeom>
          <a:noFill/>
        </p:spPr>
        <p:txBody>
          <a:bodyPr wrap="square">
            <a:spAutoFit/>
          </a:bodyPr>
          <a:lstStyle/>
          <a:p>
            <a:r>
              <a:rPr lang="ko-US" altLang="en-US" sz="1200" dirty="0"/>
              <a:t>Big said she "no longer feels she is getting anything out of it". MEC aknowledged her feelings and asked her to consider the benefits that Little is getting from the relationship and if she feels that is important. Big said she feels really guilty but she no longer wants to support Little if she isn't willing to at the minimum meet her with a match goal. </a:t>
            </a:r>
          </a:p>
        </p:txBody>
      </p:sp>
      <p:cxnSp>
        <p:nvCxnSpPr>
          <p:cNvPr id="16" name="직선 화살표 연결선 15">
            <a:extLst>
              <a:ext uri="{FF2B5EF4-FFF2-40B4-BE49-F238E27FC236}">
                <a16:creationId xmlns:a16="http://schemas.microsoft.com/office/drawing/2014/main" id="{1C0F0A85-1EFD-A931-9E1C-E3898F7E0F10}"/>
              </a:ext>
            </a:extLst>
          </p:cNvPr>
          <p:cNvCxnSpPr>
            <a:cxnSpLocks/>
            <a:stCxn id="18" idx="4"/>
          </p:cNvCxnSpPr>
          <p:nvPr/>
        </p:nvCxnSpPr>
        <p:spPr>
          <a:xfrm flipH="1">
            <a:off x="6329744" y="3002692"/>
            <a:ext cx="2826612" cy="25396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타원 17">
            <a:extLst>
              <a:ext uri="{FF2B5EF4-FFF2-40B4-BE49-F238E27FC236}">
                <a16:creationId xmlns:a16="http://schemas.microsoft.com/office/drawing/2014/main" id="{C7F08874-82F4-758B-0F4D-7B45933E676C}"/>
              </a:ext>
            </a:extLst>
          </p:cNvPr>
          <p:cNvSpPr/>
          <p:nvPr/>
        </p:nvSpPr>
        <p:spPr>
          <a:xfrm>
            <a:off x="8526161" y="1417638"/>
            <a:ext cx="1260389" cy="15850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22" name="TextBox 21">
            <a:extLst>
              <a:ext uri="{FF2B5EF4-FFF2-40B4-BE49-F238E27FC236}">
                <a16:creationId xmlns:a16="http://schemas.microsoft.com/office/drawing/2014/main" id="{D1632297-8536-679E-D4E4-BD03AF5FD2E0}"/>
              </a:ext>
            </a:extLst>
          </p:cNvPr>
          <p:cNvSpPr txBox="1"/>
          <p:nvPr/>
        </p:nvSpPr>
        <p:spPr>
          <a:xfrm>
            <a:off x="7555832" y="4515641"/>
            <a:ext cx="4039956" cy="830997"/>
          </a:xfrm>
          <a:prstGeom prst="rect">
            <a:avLst/>
          </a:prstGeom>
          <a:noFill/>
        </p:spPr>
        <p:txBody>
          <a:bodyPr wrap="square">
            <a:spAutoFit/>
          </a:bodyPr>
          <a:lstStyle/>
          <a:p>
            <a:r>
              <a:rPr lang="en-US" sz="1200" dirty="0"/>
              <a:t>Big contacted the Match Engagement Coordinator to request match closure, explaining that she was pregnant and had been severely ill for two months, preventing her from seeing her Little (Nariah) since their last conversation.</a:t>
            </a:r>
            <a:endParaRPr lang="ko-US" altLang="en-US" sz="1200" dirty="0"/>
          </a:p>
        </p:txBody>
      </p:sp>
      <p:sp>
        <p:nvSpPr>
          <p:cNvPr id="23" name="타원 22">
            <a:extLst>
              <a:ext uri="{FF2B5EF4-FFF2-40B4-BE49-F238E27FC236}">
                <a16:creationId xmlns:a16="http://schemas.microsoft.com/office/drawing/2014/main" id="{6E41E3E1-4B12-CB76-C32E-EF2C22A9B82B}"/>
              </a:ext>
            </a:extLst>
          </p:cNvPr>
          <p:cNvSpPr/>
          <p:nvPr/>
        </p:nvSpPr>
        <p:spPr>
          <a:xfrm rot="20141752">
            <a:off x="9853092" y="2948596"/>
            <a:ext cx="1260389" cy="6062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25" name="직선 화살표 연결선 24">
            <a:extLst>
              <a:ext uri="{FF2B5EF4-FFF2-40B4-BE49-F238E27FC236}">
                <a16:creationId xmlns:a16="http://schemas.microsoft.com/office/drawing/2014/main" id="{B1680C73-161C-4CD4-3588-787E6DBA8DA2}"/>
              </a:ext>
            </a:extLst>
          </p:cNvPr>
          <p:cNvCxnSpPr>
            <a:cxnSpLocks/>
          </p:cNvCxnSpPr>
          <p:nvPr/>
        </p:nvCxnSpPr>
        <p:spPr>
          <a:xfrm flipH="1">
            <a:off x="9366419" y="3684022"/>
            <a:ext cx="602338" cy="831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F04F3693-2DB9-11F9-3FA1-202ACA2112BF}"/>
              </a:ext>
            </a:extLst>
          </p:cNvPr>
          <p:cNvPicPr>
            <a:picLocks noChangeAspect="1"/>
          </p:cNvPicPr>
          <p:nvPr/>
        </p:nvPicPr>
        <p:blipFill>
          <a:blip r:embed="rId3"/>
          <a:stretch>
            <a:fillRect/>
          </a:stretch>
        </p:blipFill>
        <p:spPr>
          <a:xfrm>
            <a:off x="42852" y="4226034"/>
            <a:ext cx="6136405" cy="1095338"/>
          </a:xfrm>
          <a:prstGeom prst="rect">
            <a:avLst/>
          </a:prstGeom>
        </p:spPr>
      </p:pic>
      <p:sp>
        <p:nvSpPr>
          <p:cNvPr id="13" name="Rectangle: Rounded Corners 12">
            <a:extLst>
              <a:ext uri="{FF2B5EF4-FFF2-40B4-BE49-F238E27FC236}">
                <a16:creationId xmlns:a16="http://schemas.microsoft.com/office/drawing/2014/main" id="{C3808B87-128F-929B-704D-9CC330BACD6C}"/>
              </a:ext>
            </a:extLst>
          </p:cNvPr>
          <p:cNvSpPr/>
          <p:nvPr/>
        </p:nvSpPr>
        <p:spPr>
          <a:xfrm>
            <a:off x="42853" y="4251300"/>
            <a:ext cx="6076828" cy="43299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E2984E2-056B-97AE-230B-7A3BB73891EC}"/>
              </a:ext>
            </a:extLst>
          </p:cNvPr>
          <p:cNvSpPr/>
          <p:nvPr/>
        </p:nvSpPr>
        <p:spPr>
          <a:xfrm>
            <a:off x="2534653" y="5567642"/>
            <a:ext cx="7249524" cy="96426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5A68CC0-A2FF-2918-6865-DA9FDE88D9B2}"/>
              </a:ext>
            </a:extLst>
          </p:cNvPr>
          <p:cNvSpPr/>
          <p:nvPr/>
        </p:nvSpPr>
        <p:spPr>
          <a:xfrm>
            <a:off x="7353302" y="4540907"/>
            <a:ext cx="4301287" cy="8057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3726B7-41AA-29F1-A149-3585BCFCACC8}"/>
              </a:ext>
            </a:extLst>
          </p:cNvPr>
          <p:cNvSpPr txBox="1"/>
          <p:nvPr/>
        </p:nvSpPr>
        <p:spPr>
          <a:xfrm>
            <a:off x="4331140" y="418403"/>
            <a:ext cx="6152146" cy="369332"/>
          </a:xfrm>
          <a:prstGeom prst="rect">
            <a:avLst/>
          </a:prstGeom>
          <a:noFill/>
        </p:spPr>
        <p:txBody>
          <a:bodyPr wrap="square">
            <a:spAutoFit/>
          </a:bodyPr>
          <a:lstStyle/>
          <a:p>
            <a:r>
              <a:rPr lang="en-US" b="0" i="0" dirty="0" err="1">
                <a:effectLst/>
                <a:latin typeface="gg sans"/>
              </a:rPr>
              <a:t>MatchID</a:t>
            </a:r>
            <a:r>
              <a:rPr lang="en-US" b="0" i="0" dirty="0">
                <a:effectLst/>
                <a:latin typeface="gg sans"/>
              </a:rPr>
              <a:t>: a1v2J000003LH2lQAG</a:t>
            </a:r>
            <a:endParaRPr lang="en-US" dirty="0"/>
          </a:p>
        </p:txBody>
      </p:sp>
    </p:spTree>
    <p:extLst>
      <p:ext uri="{BB962C8B-B14F-4D97-AF65-F5344CB8AC3E}">
        <p14:creationId xmlns:p14="http://schemas.microsoft.com/office/powerpoint/2010/main" val="6070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a:extLst>
              <a:ext uri="{FF2B5EF4-FFF2-40B4-BE49-F238E27FC236}">
                <a16:creationId xmlns:a16="http://schemas.microsoft.com/office/drawing/2014/main" id="{72C3E417-472E-62BC-CCD2-78616D49D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Rounded Corners 13">
            <a:extLst>
              <a:ext uri="{FF2B5EF4-FFF2-40B4-BE49-F238E27FC236}">
                <a16:creationId xmlns:a16="http://schemas.microsoft.com/office/drawing/2014/main" id="{6A386F1F-A453-C12E-7879-3872D2468D94}"/>
              </a:ext>
            </a:extLst>
          </p:cNvPr>
          <p:cNvSpPr/>
          <p:nvPr/>
        </p:nvSpPr>
        <p:spPr>
          <a:xfrm>
            <a:off x="0" y="0"/>
            <a:ext cx="12192000" cy="6857999"/>
          </a:xfrm>
          <a:prstGeom prst="roundRect">
            <a:avLst>
              <a:gd name="adj" fmla="val 0"/>
            </a:avLst>
          </a:prstGeom>
          <a:solidFill>
            <a:schemeClr val="bg1">
              <a:lumMod val="85000"/>
              <a:alpha val="9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TextBox 126">
            <a:extLst>
              <a:ext uri="{FF2B5EF4-FFF2-40B4-BE49-F238E27FC236}">
                <a16:creationId xmlns:a16="http://schemas.microsoft.com/office/drawing/2014/main" id="{3C02F478-FED7-EE7B-08C1-749ABE2A0854}"/>
              </a:ext>
            </a:extLst>
          </p:cNvPr>
          <p:cNvSpPr txBox="1"/>
          <p:nvPr/>
        </p:nvSpPr>
        <p:spPr>
          <a:xfrm>
            <a:off x="4149288" y="76056"/>
            <a:ext cx="4045449" cy="307777"/>
          </a:xfrm>
          <a:prstGeom prst="rect">
            <a:avLst/>
          </a:prstGeom>
          <a:noFill/>
        </p:spPr>
        <p:txBody>
          <a:bodyPr wrap="square" rtlCol="0">
            <a:spAutoFit/>
          </a:bodyPr>
          <a:lstStyle/>
          <a:p>
            <a:r>
              <a:rPr lang="en-US" sz="1400" dirty="0"/>
              <a:t>Our Solution (Automation | Visibility | Alerts)</a:t>
            </a:r>
            <a:endParaRPr lang="en-SG" sz="1400" dirty="0"/>
          </a:p>
        </p:txBody>
      </p:sp>
      <p:pic>
        <p:nvPicPr>
          <p:cNvPr id="129" name="Graphic 128" descr="Employee badge with solid fill">
            <a:extLst>
              <a:ext uri="{FF2B5EF4-FFF2-40B4-BE49-F238E27FC236}">
                <a16:creationId xmlns:a16="http://schemas.microsoft.com/office/drawing/2014/main" id="{1B7868EE-3EA0-AE96-57D8-73A7C0F386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2444" y="933727"/>
            <a:ext cx="914400" cy="914400"/>
          </a:xfrm>
          <a:prstGeom prst="rect">
            <a:avLst/>
          </a:prstGeom>
        </p:spPr>
      </p:pic>
      <p:sp>
        <p:nvSpPr>
          <p:cNvPr id="130" name="TextBox 129">
            <a:extLst>
              <a:ext uri="{FF2B5EF4-FFF2-40B4-BE49-F238E27FC236}">
                <a16:creationId xmlns:a16="http://schemas.microsoft.com/office/drawing/2014/main" id="{A9130372-83D5-D20B-7DF9-96A062DC0942}"/>
              </a:ext>
            </a:extLst>
          </p:cNvPr>
          <p:cNvSpPr txBox="1"/>
          <p:nvPr/>
        </p:nvSpPr>
        <p:spPr>
          <a:xfrm>
            <a:off x="2668725" y="1667861"/>
            <a:ext cx="1973886" cy="307777"/>
          </a:xfrm>
          <a:prstGeom prst="rect">
            <a:avLst/>
          </a:prstGeom>
          <a:noFill/>
        </p:spPr>
        <p:txBody>
          <a:bodyPr wrap="square" rtlCol="0">
            <a:spAutoFit/>
          </a:bodyPr>
          <a:lstStyle/>
          <a:p>
            <a:pPr algn="ctr"/>
            <a:r>
              <a:rPr lang="en-US" sz="1400" dirty="0"/>
              <a:t>Match Coordinator</a:t>
            </a:r>
            <a:endParaRPr lang="en-SG" sz="1400" dirty="0"/>
          </a:p>
        </p:txBody>
      </p:sp>
      <p:cxnSp>
        <p:nvCxnSpPr>
          <p:cNvPr id="131" name="Connector: Elbow 130">
            <a:extLst>
              <a:ext uri="{FF2B5EF4-FFF2-40B4-BE49-F238E27FC236}">
                <a16:creationId xmlns:a16="http://schemas.microsoft.com/office/drawing/2014/main" id="{D08E2A40-FACD-6067-9A7F-26466A27BAF4}"/>
              </a:ext>
            </a:extLst>
          </p:cNvPr>
          <p:cNvCxnSpPr>
            <a:cxnSpLocks/>
          </p:cNvCxnSpPr>
          <p:nvPr/>
        </p:nvCxnSpPr>
        <p:spPr>
          <a:xfrm rot="5400000">
            <a:off x="2753835" y="3081506"/>
            <a:ext cx="1161768" cy="7183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2" name="Connector: Elbow 131">
            <a:extLst>
              <a:ext uri="{FF2B5EF4-FFF2-40B4-BE49-F238E27FC236}">
                <a16:creationId xmlns:a16="http://schemas.microsoft.com/office/drawing/2014/main" id="{609A2540-E473-55D9-AA72-FC2289E882F0}"/>
              </a:ext>
            </a:extLst>
          </p:cNvPr>
          <p:cNvCxnSpPr>
            <a:cxnSpLocks/>
          </p:cNvCxnSpPr>
          <p:nvPr/>
        </p:nvCxnSpPr>
        <p:spPr>
          <a:xfrm rot="16200000" flipH="1">
            <a:off x="2692868" y="3020532"/>
            <a:ext cx="2002092" cy="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nector: Elbow 132">
            <a:extLst>
              <a:ext uri="{FF2B5EF4-FFF2-40B4-BE49-F238E27FC236}">
                <a16:creationId xmlns:a16="http://schemas.microsoft.com/office/drawing/2014/main" id="{DE594489-AFDC-B541-46B2-CE0F48587FD9}"/>
              </a:ext>
            </a:extLst>
          </p:cNvPr>
          <p:cNvCxnSpPr>
            <a:cxnSpLocks/>
          </p:cNvCxnSpPr>
          <p:nvPr/>
        </p:nvCxnSpPr>
        <p:spPr>
          <a:xfrm rot="16200000" flipH="1">
            <a:off x="3074856" y="2638548"/>
            <a:ext cx="2002087" cy="763977"/>
          </a:xfrm>
          <a:prstGeom prst="bentConnector3">
            <a:avLst>
              <a:gd name="adj1" fmla="val 71314"/>
            </a:avLst>
          </a:prstGeom>
          <a:ln>
            <a:tailEnd type="triangle"/>
          </a:ln>
        </p:spPr>
        <p:style>
          <a:lnRef idx="1">
            <a:schemeClr val="dk1"/>
          </a:lnRef>
          <a:fillRef idx="0">
            <a:schemeClr val="dk1"/>
          </a:fillRef>
          <a:effectRef idx="0">
            <a:schemeClr val="dk1"/>
          </a:effectRef>
          <a:fontRef idx="minor">
            <a:schemeClr val="tx1"/>
          </a:fontRef>
        </p:style>
      </p:cxnSp>
      <p:pic>
        <p:nvPicPr>
          <p:cNvPr id="135" name="Graphic 134" descr="Man with solid fill">
            <a:extLst>
              <a:ext uri="{FF2B5EF4-FFF2-40B4-BE49-F238E27FC236}">
                <a16:creationId xmlns:a16="http://schemas.microsoft.com/office/drawing/2014/main" id="{8248D4BF-6BF2-6A0E-8C88-EC5E2C31E5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2116" y="4132659"/>
            <a:ext cx="589937" cy="589937"/>
          </a:xfrm>
          <a:prstGeom prst="rect">
            <a:avLst/>
          </a:prstGeom>
        </p:spPr>
      </p:pic>
      <p:pic>
        <p:nvPicPr>
          <p:cNvPr id="136" name="Graphic 135" descr="Female Profile with solid fill">
            <a:extLst>
              <a:ext uri="{FF2B5EF4-FFF2-40B4-BE49-F238E27FC236}">
                <a16:creationId xmlns:a16="http://schemas.microsoft.com/office/drawing/2014/main" id="{65EB57C8-F688-BC82-6E2B-52BA81713B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3724" y="4132659"/>
            <a:ext cx="589937" cy="589937"/>
          </a:xfrm>
          <a:prstGeom prst="rect">
            <a:avLst/>
          </a:prstGeom>
        </p:spPr>
      </p:pic>
      <p:pic>
        <p:nvPicPr>
          <p:cNvPr id="137" name="Graphic 136" descr="Man with solid fill">
            <a:extLst>
              <a:ext uri="{FF2B5EF4-FFF2-40B4-BE49-F238E27FC236}">
                <a16:creationId xmlns:a16="http://schemas.microsoft.com/office/drawing/2014/main" id="{2B9B5C47-E244-B346-A7A1-47D9485714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6768" y="4132659"/>
            <a:ext cx="589937" cy="589937"/>
          </a:xfrm>
          <a:prstGeom prst="rect">
            <a:avLst/>
          </a:prstGeom>
        </p:spPr>
      </p:pic>
      <p:pic>
        <p:nvPicPr>
          <p:cNvPr id="138" name="Graphic 137" descr="Child with balloon with solid fill">
            <a:extLst>
              <a:ext uri="{FF2B5EF4-FFF2-40B4-BE49-F238E27FC236}">
                <a16:creationId xmlns:a16="http://schemas.microsoft.com/office/drawing/2014/main" id="{A9EA0CA8-A8B5-86EE-1F28-2B2E4770A3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354" y="4544337"/>
            <a:ext cx="497902" cy="497902"/>
          </a:xfrm>
          <a:prstGeom prst="rect">
            <a:avLst/>
          </a:prstGeom>
        </p:spPr>
      </p:pic>
      <p:pic>
        <p:nvPicPr>
          <p:cNvPr id="139" name="Graphic 138" descr="Child with balloon with solid fill">
            <a:extLst>
              <a:ext uri="{FF2B5EF4-FFF2-40B4-BE49-F238E27FC236}">
                <a16:creationId xmlns:a16="http://schemas.microsoft.com/office/drawing/2014/main" id="{C45D7DAF-4E03-CC0C-ACA0-8D49D8D892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83090" y="4522697"/>
            <a:ext cx="497902" cy="497902"/>
          </a:xfrm>
          <a:prstGeom prst="rect">
            <a:avLst/>
          </a:prstGeom>
        </p:spPr>
      </p:pic>
      <p:pic>
        <p:nvPicPr>
          <p:cNvPr id="140" name="Graphic 139" descr="Child with balloon with solid fill">
            <a:extLst>
              <a:ext uri="{FF2B5EF4-FFF2-40B4-BE49-F238E27FC236}">
                <a16:creationId xmlns:a16="http://schemas.microsoft.com/office/drawing/2014/main" id="{0C0B6BBE-79BC-042C-9A3E-1C1577FCC1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3473" y="4522697"/>
            <a:ext cx="497902" cy="497902"/>
          </a:xfrm>
          <a:prstGeom prst="rect">
            <a:avLst/>
          </a:prstGeom>
        </p:spPr>
      </p:pic>
      <p:sp>
        <p:nvSpPr>
          <p:cNvPr id="142" name="Rectangle: Rounded Corners 141">
            <a:extLst>
              <a:ext uri="{FF2B5EF4-FFF2-40B4-BE49-F238E27FC236}">
                <a16:creationId xmlns:a16="http://schemas.microsoft.com/office/drawing/2014/main" id="{6436AC17-4E86-526B-45F0-0A4C8C355282}"/>
              </a:ext>
            </a:extLst>
          </p:cNvPr>
          <p:cNvSpPr/>
          <p:nvPr/>
        </p:nvSpPr>
        <p:spPr>
          <a:xfrm>
            <a:off x="2703724" y="1975638"/>
            <a:ext cx="3444832" cy="3782025"/>
          </a:xfrm>
          <a:prstGeom prst="roundRect">
            <a:avLst>
              <a:gd name="adj" fmla="val 3216"/>
            </a:avLst>
          </a:prstGeom>
          <a:solidFill>
            <a:schemeClr val="accent6">
              <a:lumMod val="60000"/>
              <a:lumOff val="40000"/>
              <a:alpha val="13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3" name="TextBox 142">
            <a:extLst>
              <a:ext uri="{FF2B5EF4-FFF2-40B4-BE49-F238E27FC236}">
                <a16:creationId xmlns:a16="http://schemas.microsoft.com/office/drawing/2014/main" id="{C523A642-9439-83C0-7C6B-BF083B025E1F}"/>
              </a:ext>
            </a:extLst>
          </p:cNvPr>
          <p:cNvSpPr txBox="1"/>
          <p:nvPr/>
        </p:nvSpPr>
        <p:spPr>
          <a:xfrm>
            <a:off x="2494785" y="2028949"/>
            <a:ext cx="1405631" cy="276999"/>
          </a:xfrm>
          <a:prstGeom prst="rect">
            <a:avLst/>
          </a:prstGeom>
          <a:noFill/>
        </p:spPr>
        <p:txBody>
          <a:bodyPr wrap="square" rtlCol="0">
            <a:spAutoFit/>
          </a:bodyPr>
          <a:lstStyle/>
          <a:p>
            <a:pPr algn="ctr"/>
            <a:r>
              <a:rPr lang="en-US" sz="1200" dirty="0"/>
              <a:t>LLM Call Bot</a:t>
            </a:r>
            <a:endParaRPr lang="en-SG" sz="1200" dirty="0"/>
          </a:p>
        </p:txBody>
      </p:sp>
      <p:pic>
        <p:nvPicPr>
          <p:cNvPr id="145" name="Picture 144">
            <a:extLst>
              <a:ext uri="{FF2B5EF4-FFF2-40B4-BE49-F238E27FC236}">
                <a16:creationId xmlns:a16="http://schemas.microsoft.com/office/drawing/2014/main" id="{F8F84165-82F6-E52C-0891-EA85DE839B72}"/>
              </a:ext>
            </a:extLst>
          </p:cNvPr>
          <p:cNvPicPr>
            <a:picLocks noChangeAspect="1"/>
          </p:cNvPicPr>
          <p:nvPr/>
        </p:nvPicPr>
        <p:blipFill>
          <a:blip r:embed="rId11"/>
          <a:stretch>
            <a:fillRect/>
          </a:stretch>
        </p:blipFill>
        <p:spPr>
          <a:xfrm>
            <a:off x="2924607" y="2420544"/>
            <a:ext cx="569030" cy="564153"/>
          </a:xfrm>
          <a:prstGeom prst="rect">
            <a:avLst/>
          </a:prstGeom>
          <a:ln w="6350">
            <a:solidFill>
              <a:schemeClr val="tx1"/>
            </a:solidFill>
          </a:ln>
        </p:spPr>
      </p:pic>
      <p:cxnSp>
        <p:nvCxnSpPr>
          <p:cNvPr id="147" name="Straight Arrow Connector 146">
            <a:extLst>
              <a:ext uri="{FF2B5EF4-FFF2-40B4-BE49-F238E27FC236}">
                <a16:creationId xmlns:a16="http://schemas.microsoft.com/office/drawing/2014/main" id="{398C8E5B-8023-7A4B-E936-3DEE862AA490}"/>
              </a:ext>
            </a:extLst>
          </p:cNvPr>
          <p:cNvCxnSpPr>
            <a:cxnSpLocks/>
          </p:cNvCxnSpPr>
          <p:nvPr/>
        </p:nvCxnSpPr>
        <p:spPr>
          <a:xfrm>
            <a:off x="3693909" y="3067381"/>
            <a:ext cx="12887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8" name="TextBox 147">
            <a:extLst>
              <a:ext uri="{FF2B5EF4-FFF2-40B4-BE49-F238E27FC236}">
                <a16:creationId xmlns:a16="http://schemas.microsoft.com/office/drawing/2014/main" id="{33167AC1-EE8B-FC07-CAF0-853336D4E5B2}"/>
              </a:ext>
            </a:extLst>
          </p:cNvPr>
          <p:cNvSpPr txBox="1"/>
          <p:nvPr/>
        </p:nvSpPr>
        <p:spPr>
          <a:xfrm>
            <a:off x="2728069" y="5181890"/>
            <a:ext cx="2146904" cy="307777"/>
          </a:xfrm>
          <a:prstGeom prst="rect">
            <a:avLst/>
          </a:prstGeom>
          <a:noFill/>
        </p:spPr>
        <p:txBody>
          <a:bodyPr wrap="square" rtlCol="0">
            <a:spAutoFit/>
          </a:bodyPr>
          <a:lstStyle/>
          <a:p>
            <a:pPr algn="ctr"/>
            <a:r>
              <a:rPr lang="en-US" sz="1400" b="1" dirty="0"/>
              <a:t>60</a:t>
            </a:r>
            <a:r>
              <a:rPr lang="en-US" sz="1400" dirty="0"/>
              <a:t> Volunteers / Matches</a:t>
            </a:r>
            <a:endParaRPr lang="en-SG" sz="1400" dirty="0"/>
          </a:p>
        </p:txBody>
      </p:sp>
      <p:pic>
        <p:nvPicPr>
          <p:cNvPr id="150" name="Picture 149">
            <a:extLst>
              <a:ext uri="{FF2B5EF4-FFF2-40B4-BE49-F238E27FC236}">
                <a16:creationId xmlns:a16="http://schemas.microsoft.com/office/drawing/2014/main" id="{14B4A77D-4C1F-BA76-367F-A8FC2430F5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10150" y="2365676"/>
            <a:ext cx="560346" cy="560346"/>
          </a:xfrm>
          <a:prstGeom prst="rect">
            <a:avLst/>
          </a:prstGeom>
        </p:spPr>
      </p:pic>
      <p:sp>
        <p:nvSpPr>
          <p:cNvPr id="151" name="TextBox 150">
            <a:extLst>
              <a:ext uri="{FF2B5EF4-FFF2-40B4-BE49-F238E27FC236}">
                <a16:creationId xmlns:a16="http://schemas.microsoft.com/office/drawing/2014/main" id="{5790C3B0-EA42-8754-CC26-A13930F69B40}"/>
              </a:ext>
            </a:extLst>
          </p:cNvPr>
          <p:cNvSpPr txBox="1"/>
          <p:nvPr/>
        </p:nvSpPr>
        <p:spPr>
          <a:xfrm>
            <a:off x="3906167" y="1963700"/>
            <a:ext cx="1749583" cy="461665"/>
          </a:xfrm>
          <a:prstGeom prst="rect">
            <a:avLst/>
          </a:prstGeom>
          <a:noFill/>
        </p:spPr>
        <p:txBody>
          <a:bodyPr wrap="square" rtlCol="0">
            <a:spAutoFit/>
          </a:bodyPr>
          <a:lstStyle/>
          <a:p>
            <a:pPr algn="ctr"/>
            <a:r>
              <a:rPr lang="en-US" sz="1200" dirty="0"/>
              <a:t>Speech Recognition / MatchForce API</a:t>
            </a:r>
            <a:endParaRPr lang="en-SG" sz="1200" dirty="0"/>
          </a:p>
        </p:txBody>
      </p:sp>
      <p:pic>
        <p:nvPicPr>
          <p:cNvPr id="152" name="Picture 151">
            <a:extLst>
              <a:ext uri="{FF2B5EF4-FFF2-40B4-BE49-F238E27FC236}">
                <a16:creationId xmlns:a16="http://schemas.microsoft.com/office/drawing/2014/main" id="{EF519784-7E91-F36B-03C4-CF7192089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84551" y="2755781"/>
            <a:ext cx="686777" cy="683725"/>
          </a:xfrm>
          <a:prstGeom prst="rect">
            <a:avLst/>
          </a:prstGeom>
        </p:spPr>
      </p:pic>
      <p:sp>
        <p:nvSpPr>
          <p:cNvPr id="153" name="TextBox 152">
            <a:extLst>
              <a:ext uri="{FF2B5EF4-FFF2-40B4-BE49-F238E27FC236}">
                <a16:creationId xmlns:a16="http://schemas.microsoft.com/office/drawing/2014/main" id="{2990549D-77E9-BE3E-D304-3B4E222F67E6}"/>
              </a:ext>
            </a:extLst>
          </p:cNvPr>
          <p:cNvSpPr txBox="1"/>
          <p:nvPr/>
        </p:nvSpPr>
        <p:spPr>
          <a:xfrm>
            <a:off x="4758106" y="3494360"/>
            <a:ext cx="1490799" cy="461665"/>
          </a:xfrm>
          <a:prstGeom prst="rect">
            <a:avLst/>
          </a:prstGeom>
          <a:noFill/>
        </p:spPr>
        <p:txBody>
          <a:bodyPr wrap="square" rtlCol="0">
            <a:spAutoFit/>
          </a:bodyPr>
          <a:lstStyle/>
          <a:p>
            <a:pPr algn="ctr"/>
            <a:r>
              <a:rPr lang="en-US" sz="1200" dirty="0"/>
              <a:t>LLM</a:t>
            </a:r>
          </a:p>
          <a:p>
            <a:pPr algn="ctr"/>
            <a:r>
              <a:rPr lang="en-US" sz="1200" dirty="0"/>
              <a:t> (Event Detection) </a:t>
            </a:r>
            <a:endParaRPr lang="en-SG" sz="1200" dirty="0"/>
          </a:p>
        </p:txBody>
      </p:sp>
      <p:cxnSp>
        <p:nvCxnSpPr>
          <p:cNvPr id="154" name="Straight Arrow Connector 153">
            <a:extLst>
              <a:ext uri="{FF2B5EF4-FFF2-40B4-BE49-F238E27FC236}">
                <a16:creationId xmlns:a16="http://schemas.microsoft.com/office/drawing/2014/main" id="{90EB7372-2F57-2DA5-CFDE-C596E7BD6CB2}"/>
              </a:ext>
            </a:extLst>
          </p:cNvPr>
          <p:cNvCxnSpPr>
            <a:cxnSpLocks/>
          </p:cNvCxnSpPr>
          <p:nvPr/>
        </p:nvCxnSpPr>
        <p:spPr>
          <a:xfrm>
            <a:off x="5979909" y="3064736"/>
            <a:ext cx="5239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6" name="Rectangle: Rounded Corners 155">
            <a:extLst>
              <a:ext uri="{FF2B5EF4-FFF2-40B4-BE49-F238E27FC236}">
                <a16:creationId xmlns:a16="http://schemas.microsoft.com/office/drawing/2014/main" id="{1D50842D-A7A6-61FD-714A-531733763255}"/>
              </a:ext>
            </a:extLst>
          </p:cNvPr>
          <p:cNvSpPr/>
          <p:nvPr/>
        </p:nvSpPr>
        <p:spPr>
          <a:xfrm>
            <a:off x="6317034" y="806933"/>
            <a:ext cx="3198724" cy="5302227"/>
          </a:xfrm>
          <a:prstGeom prst="roundRect">
            <a:avLst>
              <a:gd name="adj" fmla="val 2762"/>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2" name="Picture 161">
            <a:extLst>
              <a:ext uri="{FF2B5EF4-FFF2-40B4-BE49-F238E27FC236}">
                <a16:creationId xmlns:a16="http://schemas.microsoft.com/office/drawing/2014/main" id="{8CC08CEA-1F26-7874-2F36-F9532641C3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7034" y="760213"/>
            <a:ext cx="611439" cy="611439"/>
          </a:xfrm>
          <a:prstGeom prst="rect">
            <a:avLst/>
          </a:prstGeom>
        </p:spPr>
      </p:pic>
      <p:sp>
        <p:nvSpPr>
          <p:cNvPr id="164" name="TextBox 163">
            <a:extLst>
              <a:ext uri="{FF2B5EF4-FFF2-40B4-BE49-F238E27FC236}">
                <a16:creationId xmlns:a16="http://schemas.microsoft.com/office/drawing/2014/main" id="{CC4B260D-5330-2B35-77FC-47EF9FE27BD7}"/>
              </a:ext>
            </a:extLst>
          </p:cNvPr>
          <p:cNvSpPr txBox="1"/>
          <p:nvPr/>
        </p:nvSpPr>
        <p:spPr>
          <a:xfrm>
            <a:off x="6363145" y="1371652"/>
            <a:ext cx="2117611" cy="276999"/>
          </a:xfrm>
          <a:prstGeom prst="rect">
            <a:avLst/>
          </a:prstGeom>
          <a:noFill/>
        </p:spPr>
        <p:txBody>
          <a:bodyPr wrap="square" rtlCol="0">
            <a:spAutoFit/>
          </a:bodyPr>
          <a:lstStyle/>
          <a:p>
            <a:r>
              <a:rPr lang="en-US" sz="1200" dirty="0"/>
              <a:t>Dashboard</a:t>
            </a:r>
            <a:endParaRPr lang="en-SG" sz="1200" dirty="0"/>
          </a:p>
        </p:txBody>
      </p:sp>
      <p:sp>
        <p:nvSpPr>
          <p:cNvPr id="165" name="TextBox 164">
            <a:extLst>
              <a:ext uri="{FF2B5EF4-FFF2-40B4-BE49-F238E27FC236}">
                <a16:creationId xmlns:a16="http://schemas.microsoft.com/office/drawing/2014/main" id="{2716F35E-FF26-C1A8-F2D4-BB1690411792}"/>
              </a:ext>
            </a:extLst>
          </p:cNvPr>
          <p:cNvSpPr txBox="1"/>
          <p:nvPr/>
        </p:nvSpPr>
        <p:spPr>
          <a:xfrm>
            <a:off x="6521245" y="2972629"/>
            <a:ext cx="2117611" cy="276999"/>
          </a:xfrm>
          <a:prstGeom prst="rect">
            <a:avLst/>
          </a:prstGeom>
          <a:noFill/>
        </p:spPr>
        <p:txBody>
          <a:bodyPr wrap="square" rtlCol="0">
            <a:spAutoFit/>
          </a:bodyPr>
          <a:lstStyle/>
          <a:p>
            <a:r>
              <a:rPr lang="en-US" sz="1200" dirty="0"/>
              <a:t>Match Event View</a:t>
            </a:r>
            <a:endParaRPr lang="en-SG" sz="1200" dirty="0"/>
          </a:p>
        </p:txBody>
      </p:sp>
      <p:pic>
        <p:nvPicPr>
          <p:cNvPr id="3" name="Picture 2">
            <a:extLst>
              <a:ext uri="{FF2B5EF4-FFF2-40B4-BE49-F238E27FC236}">
                <a16:creationId xmlns:a16="http://schemas.microsoft.com/office/drawing/2014/main" id="{8168DB54-0329-1C95-6CAE-A7CA237F2268}"/>
              </a:ext>
            </a:extLst>
          </p:cNvPr>
          <p:cNvPicPr>
            <a:picLocks noChangeAspect="1"/>
          </p:cNvPicPr>
          <p:nvPr/>
        </p:nvPicPr>
        <p:blipFill>
          <a:blip r:embed="rId15"/>
          <a:stretch>
            <a:fillRect/>
          </a:stretch>
        </p:blipFill>
        <p:spPr>
          <a:xfrm>
            <a:off x="6420357" y="1623188"/>
            <a:ext cx="2969120" cy="1689531"/>
          </a:xfrm>
          <a:prstGeom prst="rect">
            <a:avLst/>
          </a:prstGeom>
        </p:spPr>
      </p:pic>
      <p:pic>
        <p:nvPicPr>
          <p:cNvPr id="5" name="Picture 4">
            <a:extLst>
              <a:ext uri="{FF2B5EF4-FFF2-40B4-BE49-F238E27FC236}">
                <a16:creationId xmlns:a16="http://schemas.microsoft.com/office/drawing/2014/main" id="{3148B823-7205-D1E9-3B75-024ECB21845D}"/>
              </a:ext>
            </a:extLst>
          </p:cNvPr>
          <p:cNvPicPr>
            <a:picLocks noChangeAspect="1"/>
          </p:cNvPicPr>
          <p:nvPr/>
        </p:nvPicPr>
        <p:blipFill>
          <a:blip r:embed="rId16"/>
          <a:stretch>
            <a:fillRect/>
          </a:stretch>
        </p:blipFill>
        <p:spPr>
          <a:xfrm>
            <a:off x="6429695" y="4056301"/>
            <a:ext cx="2987354" cy="1689531"/>
          </a:xfrm>
          <a:prstGeom prst="rect">
            <a:avLst/>
          </a:prstGeom>
        </p:spPr>
      </p:pic>
      <p:sp>
        <p:nvSpPr>
          <p:cNvPr id="6" name="TextBox 5">
            <a:extLst>
              <a:ext uri="{FF2B5EF4-FFF2-40B4-BE49-F238E27FC236}">
                <a16:creationId xmlns:a16="http://schemas.microsoft.com/office/drawing/2014/main" id="{8A989568-3685-2753-DB3D-799485BA6724}"/>
              </a:ext>
            </a:extLst>
          </p:cNvPr>
          <p:cNvSpPr txBox="1"/>
          <p:nvPr/>
        </p:nvSpPr>
        <p:spPr>
          <a:xfrm>
            <a:off x="6363145" y="3704189"/>
            <a:ext cx="2117611" cy="276999"/>
          </a:xfrm>
          <a:prstGeom prst="rect">
            <a:avLst/>
          </a:prstGeom>
          <a:noFill/>
        </p:spPr>
        <p:txBody>
          <a:bodyPr wrap="square" rtlCol="0">
            <a:spAutoFit/>
          </a:bodyPr>
          <a:lstStyle/>
          <a:p>
            <a:r>
              <a:rPr lang="en-US" sz="1200" dirty="0"/>
              <a:t>Match View</a:t>
            </a:r>
            <a:endParaRPr lang="en-SG" sz="1200" dirty="0"/>
          </a:p>
        </p:txBody>
      </p:sp>
    </p:spTree>
    <p:extLst>
      <p:ext uri="{BB962C8B-B14F-4D97-AF65-F5344CB8AC3E}">
        <p14:creationId xmlns:p14="http://schemas.microsoft.com/office/powerpoint/2010/main" val="297132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CEF546-919A-6BBC-B540-DC8176B3F2FE}"/>
              </a:ext>
            </a:extLst>
          </p:cNvPr>
          <p:cNvSpPr/>
          <p:nvPr/>
        </p:nvSpPr>
        <p:spPr>
          <a:xfrm>
            <a:off x="133351" y="6405995"/>
            <a:ext cx="2384591"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a:t>
            </a:r>
            <a:r>
              <a:rPr lang="en-US" dirty="0"/>
              <a:t> </a:t>
            </a:r>
            <a:r>
              <a:rPr lang="en-US" dirty="0">
                <a:solidFill>
                  <a:schemeClr val="tx1"/>
                </a:solidFill>
              </a:rPr>
              <a:t>Producers</a:t>
            </a:r>
            <a:endParaRPr lang="en-SG" dirty="0">
              <a:solidFill>
                <a:schemeClr val="tx1"/>
              </a:solidFill>
            </a:endParaRPr>
          </a:p>
        </p:txBody>
      </p:sp>
      <p:sp>
        <p:nvSpPr>
          <p:cNvPr id="4" name="Rectangle 3">
            <a:extLst>
              <a:ext uri="{FF2B5EF4-FFF2-40B4-BE49-F238E27FC236}">
                <a16:creationId xmlns:a16="http://schemas.microsoft.com/office/drawing/2014/main" id="{F8A45C00-B3BC-C221-45E6-B28DA854F9D7}"/>
              </a:ext>
            </a:extLst>
          </p:cNvPr>
          <p:cNvSpPr/>
          <p:nvPr/>
        </p:nvSpPr>
        <p:spPr>
          <a:xfrm>
            <a:off x="2681968" y="6405995"/>
            <a:ext cx="4176034"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 Processing</a:t>
            </a:r>
            <a:r>
              <a:rPr lang="en-US" dirty="0"/>
              <a:t> </a:t>
            </a:r>
            <a:r>
              <a:rPr lang="en-US" dirty="0">
                <a:solidFill>
                  <a:schemeClr val="tx1"/>
                </a:solidFill>
              </a:rPr>
              <a:t>Pipeline</a:t>
            </a:r>
            <a:endParaRPr lang="en-SG" dirty="0">
              <a:solidFill>
                <a:schemeClr val="tx1"/>
              </a:solidFill>
            </a:endParaRPr>
          </a:p>
        </p:txBody>
      </p:sp>
      <p:sp>
        <p:nvSpPr>
          <p:cNvPr id="6" name="Rectangle 5">
            <a:extLst>
              <a:ext uri="{FF2B5EF4-FFF2-40B4-BE49-F238E27FC236}">
                <a16:creationId xmlns:a16="http://schemas.microsoft.com/office/drawing/2014/main" id="{2C294032-25E9-7C45-8BEC-52187B8CB1AB}"/>
              </a:ext>
            </a:extLst>
          </p:cNvPr>
          <p:cNvSpPr/>
          <p:nvPr/>
        </p:nvSpPr>
        <p:spPr>
          <a:xfrm>
            <a:off x="7022028" y="6405995"/>
            <a:ext cx="5069960"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 Consumers</a:t>
            </a:r>
            <a:endParaRPr lang="en-SG" dirty="0">
              <a:solidFill>
                <a:schemeClr val="tx1"/>
              </a:solidFill>
            </a:endParaRPr>
          </a:p>
        </p:txBody>
      </p:sp>
      <p:pic>
        <p:nvPicPr>
          <p:cNvPr id="7" name="Graphic 6" descr="Document with solid fill">
            <a:extLst>
              <a:ext uri="{FF2B5EF4-FFF2-40B4-BE49-F238E27FC236}">
                <a16:creationId xmlns:a16="http://schemas.microsoft.com/office/drawing/2014/main" id="{C52AC528-A062-F60C-8647-1C4DE7FDE6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9087" y="1210854"/>
            <a:ext cx="646331" cy="646331"/>
          </a:xfrm>
          <a:prstGeom prst="rect">
            <a:avLst/>
          </a:prstGeom>
        </p:spPr>
      </p:pic>
      <p:sp>
        <p:nvSpPr>
          <p:cNvPr id="8" name="TextBox 7">
            <a:extLst>
              <a:ext uri="{FF2B5EF4-FFF2-40B4-BE49-F238E27FC236}">
                <a16:creationId xmlns:a16="http://schemas.microsoft.com/office/drawing/2014/main" id="{68F21DE1-E5B0-A5F4-E988-ED8FD95C06B8}"/>
              </a:ext>
            </a:extLst>
          </p:cNvPr>
          <p:cNvSpPr txBox="1"/>
          <p:nvPr/>
        </p:nvSpPr>
        <p:spPr>
          <a:xfrm>
            <a:off x="686820" y="1857185"/>
            <a:ext cx="1090863" cy="276999"/>
          </a:xfrm>
          <a:prstGeom prst="rect">
            <a:avLst/>
          </a:prstGeom>
          <a:noFill/>
        </p:spPr>
        <p:txBody>
          <a:bodyPr wrap="square" rtlCol="0">
            <a:spAutoFit/>
          </a:bodyPr>
          <a:lstStyle/>
          <a:p>
            <a:pPr algn="ctr"/>
            <a:r>
              <a:rPr lang="en-US" sz="1200" dirty="0"/>
              <a:t>Train Dataset</a:t>
            </a:r>
            <a:endParaRPr lang="en-SG" sz="1200" dirty="0"/>
          </a:p>
        </p:txBody>
      </p:sp>
      <p:pic>
        <p:nvPicPr>
          <p:cNvPr id="9" name="Graphic 8" descr="Document with solid fill">
            <a:extLst>
              <a:ext uri="{FF2B5EF4-FFF2-40B4-BE49-F238E27FC236}">
                <a16:creationId xmlns:a16="http://schemas.microsoft.com/office/drawing/2014/main" id="{6005F2F7-AB87-108E-AF69-36D03EC830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597" y="2666459"/>
            <a:ext cx="646331" cy="646331"/>
          </a:xfrm>
          <a:prstGeom prst="rect">
            <a:avLst/>
          </a:prstGeom>
        </p:spPr>
      </p:pic>
      <p:sp>
        <p:nvSpPr>
          <p:cNvPr id="10" name="TextBox 9">
            <a:extLst>
              <a:ext uri="{FF2B5EF4-FFF2-40B4-BE49-F238E27FC236}">
                <a16:creationId xmlns:a16="http://schemas.microsoft.com/office/drawing/2014/main" id="{CAC6E72E-22C0-BF94-8881-30F79A268D66}"/>
              </a:ext>
            </a:extLst>
          </p:cNvPr>
          <p:cNvSpPr txBox="1"/>
          <p:nvPr/>
        </p:nvSpPr>
        <p:spPr>
          <a:xfrm>
            <a:off x="691330" y="3312790"/>
            <a:ext cx="1090863" cy="276999"/>
          </a:xfrm>
          <a:prstGeom prst="rect">
            <a:avLst/>
          </a:prstGeom>
          <a:noFill/>
        </p:spPr>
        <p:txBody>
          <a:bodyPr wrap="square" rtlCol="0">
            <a:spAutoFit/>
          </a:bodyPr>
          <a:lstStyle/>
          <a:p>
            <a:pPr algn="ctr"/>
            <a:r>
              <a:rPr lang="en-US" sz="1200" dirty="0"/>
              <a:t>Test Dataset</a:t>
            </a:r>
            <a:endParaRPr lang="en-SG" sz="1200" dirty="0"/>
          </a:p>
        </p:txBody>
      </p:sp>
      <p:sp>
        <p:nvSpPr>
          <p:cNvPr id="13" name="Arrow: Bent 12">
            <a:extLst>
              <a:ext uri="{FF2B5EF4-FFF2-40B4-BE49-F238E27FC236}">
                <a16:creationId xmlns:a16="http://schemas.microsoft.com/office/drawing/2014/main" id="{C7D5886B-59F7-3C5E-9CBE-3596E37B0009}"/>
              </a:ext>
            </a:extLst>
          </p:cNvPr>
          <p:cNvSpPr/>
          <p:nvPr/>
        </p:nvSpPr>
        <p:spPr>
          <a:xfrm rot="5400000">
            <a:off x="2094402" y="1136140"/>
            <a:ext cx="988845" cy="1604151"/>
          </a:xfrm>
          <a:prstGeom prst="bentArrow">
            <a:avLst>
              <a:gd name="adj1" fmla="val 10567"/>
              <a:gd name="adj2" fmla="val 14260"/>
              <a:gd name="adj3" fmla="val 17726"/>
              <a:gd name="adj4" fmla="val 225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7" name="TextBox 16">
            <a:extLst>
              <a:ext uri="{FF2B5EF4-FFF2-40B4-BE49-F238E27FC236}">
                <a16:creationId xmlns:a16="http://schemas.microsoft.com/office/drawing/2014/main" id="{C1A95EFF-EC81-00DD-59FC-84E62C15060F}"/>
              </a:ext>
            </a:extLst>
          </p:cNvPr>
          <p:cNvSpPr txBox="1"/>
          <p:nvPr/>
        </p:nvSpPr>
        <p:spPr>
          <a:xfrm>
            <a:off x="2681968" y="3401584"/>
            <a:ext cx="1090863" cy="461665"/>
          </a:xfrm>
          <a:prstGeom prst="rect">
            <a:avLst/>
          </a:prstGeom>
          <a:noFill/>
        </p:spPr>
        <p:txBody>
          <a:bodyPr wrap="square" rtlCol="0">
            <a:spAutoFit/>
          </a:bodyPr>
          <a:lstStyle/>
          <a:p>
            <a:pPr algn="ctr"/>
            <a:r>
              <a:rPr lang="en-US" sz="1200" dirty="0"/>
              <a:t>Manual Data Cleaning</a:t>
            </a:r>
            <a:endParaRPr lang="en-SG" sz="1200" dirty="0"/>
          </a:p>
        </p:txBody>
      </p:sp>
      <p:pic>
        <p:nvPicPr>
          <p:cNvPr id="18" name="Graphic 17" descr="Gears with solid fill">
            <a:extLst>
              <a:ext uri="{FF2B5EF4-FFF2-40B4-BE49-F238E27FC236}">
                <a16:creationId xmlns:a16="http://schemas.microsoft.com/office/drawing/2014/main" id="{291D2B55-B334-1D93-F2D5-F2352ABA0A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200" y="2487184"/>
            <a:ext cx="914400" cy="914400"/>
          </a:xfrm>
          <a:prstGeom prst="rect">
            <a:avLst/>
          </a:prstGeom>
        </p:spPr>
      </p:pic>
      <p:pic>
        <p:nvPicPr>
          <p:cNvPr id="19" name="Picture 18">
            <a:extLst>
              <a:ext uri="{FF2B5EF4-FFF2-40B4-BE49-F238E27FC236}">
                <a16:creationId xmlns:a16="http://schemas.microsoft.com/office/drawing/2014/main" id="{18ABBFC4-BE28-3432-9B09-6093A0729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876" y="5092431"/>
            <a:ext cx="673066" cy="673066"/>
          </a:xfrm>
          <a:prstGeom prst="rect">
            <a:avLst/>
          </a:prstGeom>
        </p:spPr>
      </p:pic>
      <p:sp>
        <p:nvSpPr>
          <p:cNvPr id="20" name="TextBox 19">
            <a:extLst>
              <a:ext uri="{FF2B5EF4-FFF2-40B4-BE49-F238E27FC236}">
                <a16:creationId xmlns:a16="http://schemas.microsoft.com/office/drawing/2014/main" id="{8BC13B99-BE53-BC95-DB49-987DC5CDE5C6}"/>
              </a:ext>
            </a:extLst>
          </p:cNvPr>
          <p:cNvSpPr txBox="1"/>
          <p:nvPr/>
        </p:nvSpPr>
        <p:spPr>
          <a:xfrm>
            <a:off x="328689" y="5769486"/>
            <a:ext cx="1090863" cy="276999"/>
          </a:xfrm>
          <a:prstGeom prst="rect">
            <a:avLst/>
          </a:prstGeom>
          <a:noFill/>
        </p:spPr>
        <p:txBody>
          <a:bodyPr wrap="square" rtlCol="0">
            <a:spAutoFit/>
          </a:bodyPr>
          <a:lstStyle/>
          <a:p>
            <a:pPr algn="ctr"/>
            <a:r>
              <a:rPr lang="en-US" sz="1200" dirty="0"/>
              <a:t>GeoPandas</a:t>
            </a:r>
            <a:endParaRPr lang="en-SG" sz="1200" dirty="0"/>
          </a:p>
        </p:txBody>
      </p:sp>
      <p:pic>
        <p:nvPicPr>
          <p:cNvPr id="21" name="Picture 20">
            <a:extLst>
              <a:ext uri="{FF2B5EF4-FFF2-40B4-BE49-F238E27FC236}">
                <a16:creationId xmlns:a16="http://schemas.microsoft.com/office/drawing/2014/main" id="{CFB8F63F-8F07-A9CC-B0A6-A94540A4E7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918" y="5118583"/>
            <a:ext cx="629666" cy="629666"/>
          </a:xfrm>
          <a:prstGeom prst="rect">
            <a:avLst/>
          </a:prstGeom>
        </p:spPr>
      </p:pic>
      <p:sp>
        <p:nvSpPr>
          <p:cNvPr id="22" name="TextBox 21">
            <a:extLst>
              <a:ext uri="{FF2B5EF4-FFF2-40B4-BE49-F238E27FC236}">
                <a16:creationId xmlns:a16="http://schemas.microsoft.com/office/drawing/2014/main" id="{25F99485-41D1-A181-5DE8-CA4C82D2AA49}"/>
              </a:ext>
            </a:extLst>
          </p:cNvPr>
          <p:cNvSpPr txBox="1"/>
          <p:nvPr/>
        </p:nvSpPr>
        <p:spPr>
          <a:xfrm>
            <a:off x="1241320" y="5765497"/>
            <a:ext cx="1090863" cy="276999"/>
          </a:xfrm>
          <a:prstGeom prst="rect">
            <a:avLst/>
          </a:prstGeom>
          <a:noFill/>
        </p:spPr>
        <p:txBody>
          <a:bodyPr wrap="square" rtlCol="0">
            <a:spAutoFit/>
          </a:bodyPr>
          <a:lstStyle/>
          <a:p>
            <a:pPr algn="ctr"/>
            <a:r>
              <a:rPr lang="en-US" sz="1200" dirty="0"/>
              <a:t>USA Census</a:t>
            </a:r>
            <a:endParaRPr lang="en-SG" sz="1200" dirty="0"/>
          </a:p>
        </p:txBody>
      </p:sp>
      <p:sp>
        <p:nvSpPr>
          <p:cNvPr id="23" name="Arrow: Down 22">
            <a:extLst>
              <a:ext uri="{FF2B5EF4-FFF2-40B4-BE49-F238E27FC236}">
                <a16:creationId xmlns:a16="http://schemas.microsoft.com/office/drawing/2014/main" id="{6B7BC824-5EDD-F9EE-17FB-58A16D0C0724}"/>
              </a:ext>
            </a:extLst>
          </p:cNvPr>
          <p:cNvSpPr/>
          <p:nvPr/>
        </p:nvSpPr>
        <p:spPr>
          <a:xfrm rot="16200000">
            <a:off x="4239864" y="2459971"/>
            <a:ext cx="210276" cy="11245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4" name="Picture 23">
            <a:extLst>
              <a:ext uri="{FF2B5EF4-FFF2-40B4-BE49-F238E27FC236}">
                <a16:creationId xmlns:a16="http://schemas.microsoft.com/office/drawing/2014/main" id="{10696254-2DFC-4417-1E9D-9585F936E1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569" y="2745275"/>
            <a:ext cx="686777" cy="683725"/>
          </a:xfrm>
          <a:prstGeom prst="rect">
            <a:avLst/>
          </a:prstGeom>
        </p:spPr>
      </p:pic>
      <p:sp>
        <p:nvSpPr>
          <p:cNvPr id="25" name="TextBox 24">
            <a:extLst>
              <a:ext uri="{FF2B5EF4-FFF2-40B4-BE49-F238E27FC236}">
                <a16:creationId xmlns:a16="http://schemas.microsoft.com/office/drawing/2014/main" id="{6A72420B-4439-63AB-A20A-943ABB882A60}"/>
              </a:ext>
            </a:extLst>
          </p:cNvPr>
          <p:cNvSpPr txBox="1"/>
          <p:nvPr/>
        </p:nvSpPr>
        <p:spPr>
          <a:xfrm>
            <a:off x="4649124" y="3483854"/>
            <a:ext cx="1490799" cy="461665"/>
          </a:xfrm>
          <a:prstGeom prst="rect">
            <a:avLst/>
          </a:prstGeom>
          <a:noFill/>
        </p:spPr>
        <p:txBody>
          <a:bodyPr wrap="square" rtlCol="0">
            <a:spAutoFit/>
          </a:bodyPr>
          <a:lstStyle/>
          <a:p>
            <a:pPr algn="ctr"/>
            <a:r>
              <a:rPr lang="en-US" sz="1200" dirty="0"/>
              <a:t>XAI GROK</a:t>
            </a:r>
          </a:p>
          <a:p>
            <a:pPr algn="ctr"/>
            <a:r>
              <a:rPr lang="en-US" sz="1200" dirty="0"/>
              <a:t> (Event Detection) </a:t>
            </a:r>
            <a:endParaRPr lang="en-SG" sz="1200" dirty="0"/>
          </a:p>
        </p:txBody>
      </p:sp>
      <p:pic>
        <p:nvPicPr>
          <p:cNvPr id="28" name="Picture 27">
            <a:extLst>
              <a:ext uri="{FF2B5EF4-FFF2-40B4-BE49-F238E27FC236}">
                <a16:creationId xmlns:a16="http://schemas.microsoft.com/office/drawing/2014/main" id="{9026EACF-8A83-6798-6CF5-9BA8E52DDA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8012" y="2528867"/>
            <a:ext cx="958682" cy="958682"/>
          </a:xfrm>
          <a:prstGeom prst="rect">
            <a:avLst/>
          </a:prstGeom>
        </p:spPr>
      </p:pic>
      <p:sp>
        <p:nvSpPr>
          <p:cNvPr id="29" name="TextBox 28">
            <a:extLst>
              <a:ext uri="{FF2B5EF4-FFF2-40B4-BE49-F238E27FC236}">
                <a16:creationId xmlns:a16="http://schemas.microsoft.com/office/drawing/2014/main" id="{63AC532C-7F1C-70AE-19AD-8C8BBEE125C7}"/>
              </a:ext>
            </a:extLst>
          </p:cNvPr>
          <p:cNvSpPr txBox="1"/>
          <p:nvPr/>
        </p:nvSpPr>
        <p:spPr>
          <a:xfrm>
            <a:off x="7076065" y="3393644"/>
            <a:ext cx="1090863" cy="276999"/>
          </a:xfrm>
          <a:prstGeom prst="rect">
            <a:avLst/>
          </a:prstGeom>
          <a:noFill/>
        </p:spPr>
        <p:txBody>
          <a:bodyPr wrap="square" rtlCol="0">
            <a:spAutoFit/>
          </a:bodyPr>
          <a:lstStyle/>
          <a:p>
            <a:pPr algn="ctr"/>
            <a:r>
              <a:rPr lang="en-US" sz="1200" dirty="0"/>
              <a:t>Power Bi</a:t>
            </a:r>
            <a:endParaRPr lang="en-SG" sz="1200" dirty="0"/>
          </a:p>
        </p:txBody>
      </p:sp>
      <p:pic>
        <p:nvPicPr>
          <p:cNvPr id="30" name="Picture 29">
            <a:extLst>
              <a:ext uri="{FF2B5EF4-FFF2-40B4-BE49-F238E27FC236}">
                <a16:creationId xmlns:a16="http://schemas.microsoft.com/office/drawing/2014/main" id="{54DCD3C4-C7D7-3872-023F-37252E0B25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5569" y="801965"/>
            <a:ext cx="699668" cy="699668"/>
          </a:xfrm>
          <a:prstGeom prst="rect">
            <a:avLst/>
          </a:prstGeom>
        </p:spPr>
      </p:pic>
      <p:sp>
        <p:nvSpPr>
          <p:cNvPr id="31" name="TextBox 30">
            <a:extLst>
              <a:ext uri="{FF2B5EF4-FFF2-40B4-BE49-F238E27FC236}">
                <a16:creationId xmlns:a16="http://schemas.microsoft.com/office/drawing/2014/main" id="{BF8A83D8-1579-AB19-B562-DFDD89B83D68}"/>
              </a:ext>
            </a:extLst>
          </p:cNvPr>
          <p:cNvSpPr txBox="1"/>
          <p:nvPr/>
        </p:nvSpPr>
        <p:spPr>
          <a:xfrm>
            <a:off x="4586686" y="1519921"/>
            <a:ext cx="1704979" cy="276999"/>
          </a:xfrm>
          <a:prstGeom prst="rect">
            <a:avLst/>
          </a:prstGeom>
          <a:noFill/>
        </p:spPr>
        <p:txBody>
          <a:bodyPr wrap="square" rtlCol="0">
            <a:spAutoFit/>
          </a:bodyPr>
          <a:lstStyle/>
          <a:p>
            <a:pPr algn="ctr"/>
            <a:r>
              <a:rPr lang="en-US" sz="1200" dirty="0"/>
              <a:t>LSTM (Deep Learning)</a:t>
            </a:r>
            <a:endParaRPr lang="en-SG" sz="1200" dirty="0"/>
          </a:p>
        </p:txBody>
      </p:sp>
      <p:sp>
        <p:nvSpPr>
          <p:cNvPr id="32" name="Rectangle: Rounded Corners 31">
            <a:extLst>
              <a:ext uri="{FF2B5EF4-FFF2-40B4-BE49-F238E27FC236}">
                <a16:creationId xmlns:a16="http://schemas.microsoft.com/office/drawing/2014/main" id="{CD4F3BCE-98A2-89E6-F95A-AD1ABA8BD101}"/>
              </a:ext>
            </a:extLst>
          </p:cNvPr>
          <p:cNvSpPr/>
          <p:nvPr/>
        </p:nvSpPr>
        <p:spPr>
          <a:xfrm>
            <a:off x="267081" y="4835234"/>
            <a:ext cx="2181727" cy="1211251"/>
          </a:xfrm>
          <a:prstGeom prst="roundRect">
            <a:avLst>
              <a:gd name="adj" fmla="val 124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D8B02A8E-83F0-CC10-0D07-2CD45B41DA2D}"/>
              </a:ext>
            </a:extLst>
          </p:cNvPr>
          <p:cNvSpPr txBox="1"/>
          <p:nvPr/>
        </p:nvSpPr>
        <p:spPr>
          <a:xfrm>
            <a:off x="785347" y="4775404"/>
            <a:ext cx="1090863" cy="276999"/>
          </a:xfrm>
          <a:prstGeom prst="rect">
            <a:avLst/>
          </a:prstGeom>
          <a:noFill/>
        </p:spPr>
        <p:txBody>
          <a:bodyPr wrap="square" rtlCol="0">
            <a:spAutoFit/>
          </a:bodyPr>
          <a:lstStyle/>
          <a:p>
            <a:pPr algn="ctr"/>
            <a:r>
              <a:rPr lang="en-US" sz="1200" dirty="0"/>
              <a:t>External Data</a:t>
            </a:r>
            <a:endParaRPr lang="en-SG" sz="1200" dirty="0"/>
          </a:p>
        </p:txBody>
      </p:sp>
      <p:sp>
        <p:nvSpPr>
          <p:cNvPr id="38" name="Rectangle: Rounded Corners 37">
            <a:extLst>
              <a:ext uri="{FF2B5EF4-FFF2-40B4-BE49-F238E27FC236}">
                <a16:creationId xmlns:a16="http://schemas.microsoft.com/office/drawing/2014/main" id="{AD947480-05DA-D4B9-560F-4595087C0B01}"/>
              </a:ext>
            </a:extLst>
          </p:cNvPr>
          <p:cNvSpPr/>
          <p:nvPr/>
        </p:nvSpPr>
        <p:spPr>
          <a:xfrm>
            <a:off x="4303662" y="4862098"/>
            <a:ext cx="2181727" cy="1211251"/>
          </a:xfrm>
          <a:prstGeom prst="roundRect">
            <a:avLst>
              <a:gd name="adj" fmla="val 124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AF29A8A4-A593-B55A-C572-78F3E5F10C61}"/>
              </a:ext>
            </a:extLst>
          </p:cNvPr>
          <p:cNvSpPr txBox="1"/>
          <p:nvPr/>
        </p:nvSpPr>
        <p:spPr>
          <a:xfrm>
            <a:off x="4707585" y="4869303"/>
            <a:ext cx="1373879" cy="276999"/>
          </a:xfrm>
          <a:prstGeom prst="rect">
            <a:avLst/>
          </a:prstGeom>
          <a:noFill/>
        </p:spPr>
        <p:txBody>
          <a:bodyPr wrap="square" rtlCol="0">
            <a:spAutoFit/>
          </a:bodyPr>
          <a:lstStyle/>
          <a:p>
            <a:pPr algn="ctr"/>
            <a:r>
              <a:rPr lang="en-US" sz="1200" dirty="0"/>
              <a:t>Research Papers</a:t>
            </a:r>
            <a:endParaRPr lang="en-SG" sz="1200" dirty="0"/>
          </a:p>
        </p:txBody>
      </p:sp>
      <p:sp>
        <p:nvSpPr>
          <p:cNvPr id="40" name="Arrow: Down 39">
            <a:extLst>
              <a:ext uri="{FF2B5EF4-FFF2-40B4-BE49-F238E27FC236}">
                <a16:creationId xmlns:a16="http://schemas.microsoft.com/office/drawing/2014/main" id="{60587836-999A-ADCA-9F29-D2347BA35AE2}"/>
              </a:ext>
            </a:extLst>
          </p:cNvPr>
          <p:cNvSpPr/>
          <p:nvPr/>
        </p:nvSpPr>
        <p:spPr>
          <a:xfrm rot="10800000">
            <a:off x="5334039" y="4000372"/>
            <a:ext cx="210276" cy="71739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TextBox 42">
            <a:extLst>
              <a:ext uri="{FF2B5EF4-FFF2-40B4-BE49-F238E27FC236}">
                <a16:creationId xmlns:a16="http://schemas.microsoft.com/office/drawing/2014/main" id="{F6C67D15-53BE-D733-B983-8CF9A5721399}"/>
              </a:ext>
            </a:extLst>
          </p:cNvPr>
          <p:cNvSpPr txBox="1"/>
          <p:nvPr/>
        </p:nvSpPr>
        <p:spPr>
          <a:xfrm>
            <a:off x="4353287" y="5792692"/>
            <a:ext cx="1090863" cy="276999"/>
          </a:xfrm>
          <a:prstGeom prst="rect">
            <a:avLst/>
          </a:prstGeom>
          <a:noFill/>
        </p:spPr>
        <p:txBody>
          <a:bodyPr wrap="square" rtlCol="0">
            <a:spAutoFit/>
          </a:bodyPr>
          <a:lstStyle/>
          <a:p>
            <a:pPr algn="ctr"/>
            <a:r>
              <a:rPr lang="en-US" sz="1200" dirty="0"/>
              <a:t>BBB</a:t>
            </a:r>
            <a:endParaRPr lang="en-SG" sz="1200" dirty="0"/>
          </a:p>
        </p:txBody>
      </p:sp>
      <p:pic>
        <p:nvPicPr>
          <p:cNvPr id="47" name="Picture 46">
            <a:extLst>
              <a:ext uri="{FF2B5EF4-FFF2-40B4-BE49-F238E27FC236}">
                <a16:creationId xmlns:a16="http://schemas.microsoft.com/office/drawing/2014/main" id="{1BABAD47-43F9-8004-AC7F-387D32FC59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77298" y="5153507"/>
            <a:ext cx="604166" cy="604166"/>
          </a:xfrm>
          <a:prstGeom prst="rect">
            <a:avLst/>
          </a:prstGeom>
        </p:spPr>
      </p:pic>
      <p:sp>
        <p:nvSpPr>
          <p:cNvPr id="48" name="TextBox 47">
            <a:extLst>
              <a:ext uri="{FF2B5EF4-FFF2-40B4-BE49-F238E27FC236}">
                <a16:creationId xmlns:a16="http://schemas.microsoft.com/office/drawing/2014/main" id="{6E6EE2A6-EAC2-F96F-494C-6E4190BB25D4}"/>
              </a:ext>
            </a:extLst>
          </p:cNvPr>
          <p:cNvSpPr txBox="1"/>
          <p:nvPr/>
        </p:nvSpPr>
        <p:spPr>
          <a:xfrm>
            <a:off x="5174217" y="5763510"/>
            <a:ext cx="1210328" cy="276999"/>
          </a:xfrm>
          <a:prstGeom prst="rect">
            <a:avLst/>
          </a:prstGeom>
          <a:noFill/>
        </p:spPr>
        <p:txBody>
          <a:bodyPr wrap="square" rtlCol="0">
            <a:spAutoFit/>
          </a:bodyPr>
          <a:lstStyle/>
          <a:p>
            <a:pPr algn="ctr"/>
            <a:r>
              <a:rPr lang="en-US" sz="1200" dirty="0"/>
              <a:t>Google Scholar</a:t>
            </a:r>
            <a:endParaRPr lang="en-SG" sz="1200" dirty="0"/>
          </a:p>
        </p:txBody>
      </p:sp>
      <p:sp>
        <p:nvSpPr>
          <p:cNvPr id="57" name="Rectangle: Rounded Corners 56">
            <a:extLst>
              <a:ext uri="{FF2B5EF4-FFF2-40B4-BE49-F238E27FC236}">
                <a16:creationId xmlns:a16="http://schemas.microsoft.com/office/drawing/2014/main" id="{3BBAE5A2-1F45-269A-E2AD-2C11F4C11819}"/>
              </a:ext>
            </a:extLst>
          </p:cNvPr>
          <p:cNvSpPr/>
          <p:nvPr/>
        </p:nvSpPr>
        <p:spPr>
          <a:xfrm>
            <a:off x="7047789" y="2358163"/>
            <a:ext cx="4225023" cy="3753211"/>
          </a:xfrm>
          <a:prstGeom prst="roundRect">
            <a:avLst>
              <a:gd name="adj" fmla="val 29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Rounded Corners 57">
            <a:extLst>
              <a:ext uri="{FF2B5EF4-FFF2-40B4-BE49-F238E27FC236}">
                <a16:creationId xmlns:a16="http://schemas.microsoft.com/office/drawing/2014/main" id="{7BE01985-FBBB-E886-B498-3D20779BE7BD}"/>
              </a:ext>
            </a:extLst>
          </p:cNvPr>
          <p:cNvSpPr/>
          <p:nvPr/>
        </p:nvSpPr>
        <p:spPr>
          <a:xfrm>
            <a:off x="7044020" y="171502"/>
            <a:ext cx="4225023" cy="2004365"/>
          </a:xfrm>
          <a:prstGeom prst="roundRect">
            <a:avLst>
              <a:gd name="adj" fmla="val 57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Arrow: Down 58">
            <a:extLst>
              <a:ext uri="{FF2B5EF4-FFF2-40B4-BE49-F238E27FC236}">
                <a16:creationId xmlns:a16="http://schemas.microsoft.com/office/drawing/2014/main" id="{A781CD15-613A-9BE7-7691-CDAD122B8D53}"/>
              </a:ext>
            </a:extLst>
          </p:cNvPr>
          <p:cNvSpPr/>
          <p:nvPr/>
        </p:nvSpPr>
        <p:spPr>
          <a:xfrm rot="16200000">
            <a:off x="2070367" y="2633493"/>
            <a:ext cx="210276" cy="77751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Arrow: Bent 59">
            <a:extLst>
              <a:ext uri="{FF2B5EF4-FFF2-40B4-BE49-F238E27FC236}">
                <a16:creationId xmlns:a16="http://schemas.microsoft.com/office/drawing/2014/main" id="{E8066A96-A0AE-1B2F-17C4-CBC3D6B4C11A}"/>
              </a:ext>
            </a:extLst>
          </p:cNvPr>
          <p:cNvSpPr/>
          <p:nvPr/>
        </p:nvSpPr>
        <p:spPr>
          <a:xfrm rot="16200000" flipV="1">
            <a:off x="2131266" y="4329158"/>
            <a:ext cx="1635824" cy="754855"/>
          </a:xfrm>
          <a:prstGeom prst="bentArrow">
            <a:avLst>
              <a:gd name="adj1" fmla="val 14419"/>
              <a:gd name="adj2" fmla="val 15164"/>
              <a:gd name="adj3" fmla="val 16281"/>
              <a:gd name="adj4" fmla="val 4375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1" name="Arrow: Down 60">
            <a:extLst>
              <a:ext uri="{FF2B5EF4-FFF2-40B4-BE49-F238E27FC236}">
                <a16:creationId xmlns:a16="http://schemas.microsoft.com/office/drawing/2014/main" id="{79BE25B1-95A9-731D-40DD-C12204194E19}"/>
              </a:ext>
            </a:extLst>
          </p:cNvPr>
          <p:cNvSpPr/>
          <p:nvPr/>
        </p:nvSpPr>
        <p:spPr>
          <a:xfrm rot="10800000">
            <a:off x="5334038" y="1819430"/>
            <a:ext cx="210276" cy="78292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Arrow: Down 61">
            <a:extLst>
              <a:ext uri="{FF2B5EF4-FFF2-40B4-BE49-F238E27FC236}">
                <a16:creationId xmlns:a16="http://schemas.microsoft.com/office/drawing/2014/main" id="{F8CFD9B6-5C0A-CF0A-9565-6DAB16F911F9}"/>
              </a:ext>
            </a:extLst>
          </p:cNvPr>
          <p:cNvSpPr/>
          <p:nvPr/>
        </p:nvSpPr>
        <p:spPr>
          <a:xfrm rot="16200000">
            <a:off x="6244738" y="643674"/>
            <a:ext cx="210276" cy="10162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Arrow: Down 65">
            <a:extLst>
              <a:ext uri="{FF2B5EF4-FFF2-40B4-BE49-F238E27FC236}">
                <a16:creationId xmlns:a16="http://schemas.microsoft.com/office/drawing/2014/main" id="{4372C24A-76FD-D00C-7D92-14A9C0FC1F3E}"/>
              </a:ext>
            </a:extLst>
          </p:cNvPr>
          <p:cNvSpPr/>
          <p:nvPr/>
        </p:nvSpPr>
        <p:spPr>
          <a:xfrm rot="16200000">
            <a:off x="6251888" y="2530388"/>
            <a:ext cx="210276" cy="100195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9" name="Picture 68">
            <a:extLst>
              <a:ext uri="{FF2B5EF4-FFF2-40B4-BE49-F238E27FC236}">
                <a16:creationId xmlns:a16="http://schemas.microsoft.com/office/drawing/2014/main" id="{2CD62335-405C-E392-FC52-3BEDCCE95AAE}"/>
              </a:ext>
            </a:extLst>
          </p:cNvPr>
          <p:cNvPicPr>
            <a:picLocks noChangeAspect="1"/>
          </p:cNvPicPr>
          <p:nvPr/>
        </p:nvPicPr>
        <p:blipFill>
          <a:blip r:embed="rId12"/>
          <a:stretch>
            <a:fillRect/>
          </a:stretch>
        </p:blipFill>
        <p:spPr>
          <a:xfrm>
            <a:off x="7338761" y="655704"/>
            <a:ext cx="1752834" cy="110301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2" name="TextBox 71">
            <a:extLst>
              <a:ext uri="{FF2B5EF4-FFF2-40B4-BE49-F238E27FC236}">
                <a16:creationId xmlns:a16="http://schemas.microsoft.com/office/drawing/2014/main" id="{F39BE115-69B4-B9BF-CF2D-51BA39D38741}"/>
              </a:ext>
            </a:extLst>
          </p:cNvPr>
          <p:cNvSpPr txBox="1"/>
          <p:nvPr/>
        </p:nvSpPr>
        <p:spPr>
          <a:xfrm>
            <a:off x="6926474" y="171418"/>
            <a:ext cx="1592512" cy="276999"/>
          </a:xfrm>
          <a:prstGeom prst="rect">
            <a:avLst/>
          </a:prstGeom>
          <a:noFill/>
        </p:spPr>
        <p:txBody>
          <a:bodyPr wrap="square" rtlCol="0">
            <a:spAutoFit/>
          </a:bodyPr>
          <a:lstStyle/>
          <a:p>
            <a:pPr algn="ctr"/>
            <a:r>
              <a:rPr lang="en-US" sz="1200" dirty="0"/>
              <a:t>Model Prediction</a:t>
            </a:r>
            <a:endParaRPr lang="en-SG" sz="1200" dirty="0"/>
          </a:p>
        </p:txBody>
      </p:sp>
      <p:pic>
        <p:nvPicPr>
          <p:cNvPr id="74" name="Picture 73">
            <a:extLst>
              <a:ext uri="{FF2B5EF4-FFF2-40B4-BE49-F238E27FC236}">
                <a16:creationId xmlns:a16="http://schemas.microsoft.com/office/drawing/2014/main" id="{654B3AE9-4F6F-BD9B-433A-0DDB48CE1DD2}"/>
              </a:ext>
            </a:extLst>
          </p:cNvPr>
          <p:cNvPicPr>
            <a:picLocks noChangeAspect="1"/>
          </p:cNvPicPr>
          <p:nvPr/>
        </p:nvPicPr>
        <p:blipFill>
          <a:blip r:embed="rId13"/>
          <a:stretch>
            <a:fillRect/>
          </a:stretch>
        </p:blipFill>
        <p:spPr>
          <a:xfrm>
            <a:off x="9186973" y="644464"/>
            <a:ext cx="1888154" cy="1103019"/>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75" name="Rectangle: Rounded Corners 74">
            <a:extLst>
              <a:ext uri="{FF2B5EF4-FFF2-40B4-BE49-F238E27FC236}">
                <a16:creationId xmlns:a16="http://schemas.microsoft.com/office/drawing/2014/main" id="{229FCB09-6081-93DA-9564-EB434D84941B}"/>
              </a:ext>
            </a:extLst>
          </p:cNvPr>
          <p:cNvSpPr/>
          <p:nvPr/>
        </p:nvSpPr>
        <p:spPr>
          <a:xfrm rot="16200000">
            <a:off x="8779344" y="2798729"/>
            <a:ext cx="5939956" cy="685331"/>
          </a:xfrm>
          <a:prstGeom prst="roundRect">
            <a:avLst>
              <a:gd name="adj" fmla="val 19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6" name="TextBox 75">
            <a:extLst>
              <a:ext uri="{FF2B5EF4-FFF2-40B4-BE49-F238E27FC236}">
                <a16:creationId xmlns:a16="http://schemas.microsoft.com/office/drawing/2014/main" id="{C99F1F11-E832-8B7F-AE1D-C4A424F8BA84}"/>
              </a:ext>
            </a:extLst>
          </p:cNvPr>
          <p:cNvSpPr txBox="1"/>
          <p:nvPr/>
        </p:nvSpPr>
        <p:spPr>
          <a:xfrm rot="16200000">
            <a:off x="10325469" y="3058617"/>
            <a:ext cx="2847706" cy="369332"/>
          </a:xfrm>
          <a:prstGeom prst="rect">
            <a:avLst/>
          </a:prstGeom>
          <a:noFill/>
        </p:spPr>
        <p:txBody>
          <a:bodyPr wrap="square" rtlCol="0">
            <a:spAutoFit/>
          </a:bodyPr>
          <a:lstStyle/>
          <a:p>
            <a:pPr algn="ctr"/>
            <a:r>
              <a:rPr lang="en-US" dirty="0"/>
              <a:t>Data &amp; Alert Driven Decision</a:t>
            </a:r>
            <a:endParaRPr lang="en-SG" dirty="0"/>
          </a:p>
        </p:txBody>
      </p:sp>
      <p:pic>
        <p:nvPicPr>
          <p:cNvPr id="77" name="Picture 76">
            <a:extLst>
              <a:ext uri="{FF2B5EF4-FFF2-40B4-BE49-F238E27FC236}">
                <a16:creationId xmlns:a16="http://schemas.microsoft.com/office/drawing/2014/main" id="{71288562-CA9A-9925-D61E-28157D8F71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62310" y="247453"/>
            <a:ext cx="596971" cy="596971"/>
          </a:xfrm>
          <a:prstGeom prst="rect">
            <a:avLst/>
          </a:prstGeom>
        </p:spPr>
      </p:pic>
      <p:sp>
        <p:nvSpPr>
          <p:cNvPr id="79" name="TextBox 78">
            <a:extLst>
              <a:ext uri="{FF2B5EF4-FFF2-40B4-BE49-F238E27FC236}">
                <a16:creationId xmlns:a16="http://schemas.microsoft.com/office/drawing/2014/main" id="{5080CD32-54B8-93BB-FFF6-F4BB52A3E654}"/>
              </a:ext>
            </a:extLst>
          </p:cNvPr>
          <p:cNvSpPr txBox="1"/>
          <p:nvPr/>
        </p:nvSpPr>
        <p:spPr>
          <a:xfrm>
            <a:off x="100012" y="57242"/>
            <a:ext cx="2847706" cy="369332"/>
          </a:xfrm>
          <a:prstGeom prst="rect">
            <a:avLst/>
          </a:prstGeom>
          <a:noFill/>
        </p:spPr>
        <p:txBody>
          <a:bodyPr wrap="square" rtlCol="0">
            <a:spAutoFit/>
          </a:bodyPr>
          <a:lstStyle/>
          <a:p>
            <a:r>
              <a:rPr lang="en-US" dirty="0"/>
              <a:t>Pipeline Overview</a:t>
            </a:r>
            <a:endParaRPr lang="en-SG" dirty="0"/>
          </a:p>
        </p:txBody>
      </p:sp>
      <p:pic>
        <p:nvPicPr>
          <p:cNvPr id="81" name="Picture 80">
            <a:extLst>
              <a:ext uri="{FF2B5EF4-FFF2-40B4-BE49-F238E27FC236}">
                <a16:creationId xmlns:a16="http://schemas.microsoft.com/office/drawing/2014/main" id="{A57DB8F3-E0AC-173D-5859-D16703BE29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31131" y="5108527"/>
            <a:ext cx="718392" cy="718392"/>
          </a:xfrm>
          <a:prstGeom prst="rect">
            <a:avLst/>
          </a:prstGeom>
        </p:spPr>
      </p:pic>
      <p:pic>
        <p:nvPicPr>
          <p:cNvPr id="3" name="Picture 2">
            <a:extLst>
              <a:ext uri="{FF2B5EF4-FFF2-40B4-BE49-F238E27FC236}">
                <a16:creationId xmlns:a16="http://schemas.microsoft.com/office/drawing/2014/main" id="{E6348751-D377-46F3-D76F-9E0038E46C3A}"/>
              </a:ext>
            </a:extLst>
          </p:cNvPr>
          <p:cNvPicPr>
            <a:picLocks noChangeAspect="1"/>
          </p:cNvPicPr>
          <p:nvPr/>
        </p:nvPicPr>
        <p:blipFill>
          <a:blip r:embed="rId16"/>
          <a:stretch>
            <a:fillRect/>
          </a:stretch>
        </p:blipFill>
        <p:spPr>
          <a:xfrm>
            <a:off x="8289358" y="2487184"/>
            <a:ext cx="2882876" cy="1640455"/>
          </a:xfrm>
          <a:prstGeom prst="rect">
            <a:avLst/>
          </a:prstGeom>
        </p:spPr>
      </p:pic>
      <p:pic>
        <p:nvPicPr>
          <p:cNvPr id="5" name="Picture 4">
            <a:extLst>
              <a:ext uri="{FF2B5EF4-FFF2-40B4-BE49-F238E27FC236}">
                <a16:creationId xmlns:a16="http://schemas.microsoft.com/office/drawing/2014/main" id="{89890AC0-09CF-285E-553A-F418896C99AA}"/>
              </a:ext>
            </a:extLst>
          </p:cNvPr>
          <p:cNvPicPr>
            <a:picLocks noChangeAspect="1"/>
          </p:cNvPicPr>
          <p:nvPr/>
        </p:nvPicPr>
        <p:blipFill>
          <a:blip r:embed="rId17"/>
          <a:stretch>
            <a:fillRect/>
          </a:stretch>
        </p:blipFill>
        <p:spPr>
          <a:xfrm>
            <a:off x="8289358" y="4256660"/>
            <a:ext cx="2909233" cy="1645349"/>
          </a:xfrm>
          <a:prstGeom prst="rect">
            <a:avLst/>
          </a:prstGeom>
        </p:spPr>
      </p:pic>
    </p:spTree>
    <p:extLst>
      <p:ext uri="{BB962C8B-B14F-4D97-AF65-F5344CB8AC3E}">
        <p14:creationId xmlns:p14="http://schemas.microsoft.com/office/powerpoint/2010/main" val="392249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817244-AAA5-87AF-6EE2-75464D18EA18}"/>
              </a:ext>
            </a:extLst>
          </p:cNvPr>
          <p:cNvPicPr>
            <a:picLocks noChangeAspect="1"/>
          </p:cNvPicPr>
          <p:nvPr/>
        </p:nvPicPr>
        <p:blipFill>
          <a:blip r:embed="rId2"/>
          <a:stretch>
            <a:fillRect/>
          </a:stretch>
        </p:blipFill>
        <p:spPr>
          <a:xfrm>
            <a:off x="0" y="0"/>
            <a:ext cx="12192000" cy="6900000"/>
          </a:xfrm>
          <a:prstGeom prst="rect">
            <a:avLst/>
          </a:prstGeom>
        </p:spPr>
      </p:pic>
    </p:spTree>
    <p:extLst>
      <p:ext uri="{BB962C8B-B14F-4D97-AF65-F5344CB8AC3E}">
        <p14:creationId xmlns:p14="http://schemas.microsoft.com/office/powerpoint/2010/main" val="329484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D081A-E648-6AE2-BDC8-CBF880467694}"/>
              </a:ext>
            </a:extLst>
          </p:cNvPr>
          <p:cNvPicPr>
            <a:picLocks noChangeAspect="1"/>
          </p:cNvPicPr>
          <p:nvPr/>
        </p:nvPicPr>
        <p:blipFill>
          <a:blip r:embed="rId2"/>
          <a:stretch>
            <a:fillRect/>
          </a:stretch>
        </p:blipFill>
        <p:spPr>
          <a:xfrm>
            <a:off x="0" y="-96845"/>
            <a:ext cx="12192000" cy="6954845"/>
          </a:xfrm>
          <a:prstGeom prst="rect">
            <a:avLst/>
          </a:prstGeom>
        </p:spPr>
      </p:pic>
    </p:spTree>
    <p:extLst>
      <p:ext uri="{BB962C8B-B14F-4D97-AF65-F5344CB8AC3E}">
        <p14:creationId xmlns:p14="http://schemas.microsoft.com/office/powerpoint/2010/main" val="121661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A1BFA1-5E33-4581-8756-401240331AC1}"/>
              </a:ext>
            </a:extLst>
          </p:cNvPr>
          <p:cNvPicPr>
            <a:picLocks noChangeAspect="1"/>
          </p:cNvPicPr>
          <p:nvPr/>
        </p:nvPicPr>
        <p:blipFill>
          <a:blip r:embed="rId2"/>
          <a:stretch>
            <a:fillRect/>
          </a:stretch>
        </p:blipFill>
        <p:spPr>
          <a:xfrm>
            <a:off x="0" y="0"/>
            <a:ext cx="12192000" cy="6943369"/>
          </a:xfrm>
          <a:prstGeom prst="rect">
            <a:avLst/>
          </a:prstGeom>
        </p:spPr>
      </p:pic>
    </p:spTree>
    <p:extLst>
      <p:ext uri="{BB962C8B-B14F-4D97-AF65-F5344CB8AC3E}">
        <p14:creationId xmlns:p14="http://schemas.microsoft.com/office/powerpoint/2010/main" val="222798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D27D6EE-2F0E-BC07-6274-6EE9B418EC5D}"/>
              </a:ext>
            </a:extLst>
          </p:cNvPr>
          <p:cNvPicPr>
            <a:picLocks noChangeAspect="1"/>
          </p:cNvPicPr>
          <p:nvPr/>
        </p:nvPicPr>
        <p:blipFill rotWithShape="1">
          <a:blip r:embed="rId2"/>
          <a:srcRect l="635" t="61921" r="-635" b="15997"/>
          <a:stretch/>
        </p:blipFill>
        <p:spPr>
          <a:xfrm>
            <a:off x="5913463" y="5314216"/>
            <a:ext cx="5846275" cy="1054096"/>
          </a:xfrm>
          <a:prstGeom prst="rect">
            <a:avLst/>
          </a:prstGeom>
        </p:spPr>
      </p:pic>
      <p:sp>
        <p:nvSpPr>
          <p:cNvPr id="5" name="TextBox 4">
            <a:extLst>
              <a:ext uri="{FF2B5EF4-FFF2-40B4-BE49-F238E27FC236}">
                <a16:creationId xmlns:a16="http://schemas.microsoft.com/office/drawing/2014/main" id="{6D7EE1B4-CEC8-752C-8E90-95344FEDB831}"/>
              </a:ext>
            </a:extLst>
          </p:cNvPr>
          <p:cNvSpPr txBox="1"/>
          <p:nvPr/>
        </p:nvSpPr>
        <p:spPr>
          <a:xfrm>
            <a:off x="4215564" y="188313"/>
            <a:ext cx="6097002"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a1v2J000002ug91QAA</a:t>
            </a:r>
            <a:endParaRPr lang="en-US" dirty="0"/>
          </a:p>
        </p:txBody>
      </p:sp>
      <p:pic>
        <p:nvPicPr>
          <p:cNvPr id="7" name="Picture 6">
            <a:extLst>
              <a:ext uri="{FF2B5EF4-FFF2-40B4-BE49-F238E27FC236}">
                <a16:creationId xmlns:a16="http://schemas.microsoft.com/office/drawing/2014/main" id="{FA494506-3AB6-8B26-6836-4B4182C2F3EF}"/>
              </a:ext>
            </a:extLst>
          </p:cNvPr>
          <p:cNvPicPr>
            <a:picLocks noChangeAspect="1"/>
          </p:cNvPicPr>
          <p:nvPr/>
        </p:nvPicPr>
        <p:blipFill>
          <a:blip r:embed="rId3"/>
          <a:stretch>
            <a:fillRect/>
          </a:stretch>
        </p:blipFill>
        <p:spPr>
          <a:xfrm>
            <a:off x="925342" y="557645"/>
            <a:ext cx="11148527" cy="3707279"/>
          </a:xfrm>
          <a:prstGeom prst="rect">
            <a:avLst/>
          </a:prstGeom>
        </p:spPr>
      </p:pic>
      <p:sp>
        <p:nvSpPr>
          <p:cNvPr id="8" name="Oval 7">
            <a:extLst>
              <a:ext uri="{FF2B5EF4-FFF2-40B4-BE49-F238E27FC236}">
                <a16:creationId xmlns:a16="http://schemas.microsoft.com/office/drawing/2014/main" id="{EC025945-E7BC-FED2-EAAA-ECEE85B1D655}"/>
              </a:ext>
            </a:extLst>
          </p:cNvPr>
          <p:cNvSpPr/>
          <p:nvPr/>
        </p:nvSpPr>
        <p:spPr>
          <a:xfrm rot="20624770">
            <a:off x="3230479" y="3296654"/>
            <a:ext cx="1564107" cy="40305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CE23DBB-17DB-0B4A-60F8-B8B6F77968DD}"/>
              </a:ext>
            </a:extLst>
          </p:cNvPr>
          <p:cNvCxnSpPr>
            <a:cxnSpLocks/>
          </p:cNvCxnSpPr>
          <p:nvPr/>
        </p:nvCxnSpPr>
        <p:spPr>
          <a:xfrm flipH="1">
            <a:off x="2502568" y="3773593"/>
            <a:ext cx="897532" cy="638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65FF60E-4FBF-A7D6-7A9F-67C63E4FB883}"/>
              </a:ext>
            </a:extLst>
          </p:cNvPr>
          <p:cNvPicPr>
            <a:picLocks noChangeAspect="1"/>
          </p:cNvPicPr>
          <p:nvPr/>
        </p:nvPicPr>
        <p:blipFill rotWithShape="1">
          <a:blip r:embed="rId4"/>
          <a:srcRect l="-844" b="55068"/>
          <a:stretch/>
        </p:blipFill>
        <p:spPr>
          <a:xfrm>
            <a:off x="427121" y="4447114"/>
            <a:ext cx="5049453" cy="1054096"/>
          </a:xfrm>
          <a:prstGeom prst="rect">
            <a:avLst/>
          </a:prstGeom>
        </p:spPr>
      </p:pic>
      <p:sp>
        <p:nvSpPr>
          <p:cNvPr id="19" name="Rectangle: Rounded Corners 18">
            <a:extLst>
              <a:ext uri="{FF2B5EF4-FFF2-40B4-BE49-F238E27FC236}">
                <a16:creationId xmlns:a16="http://schemas.microsoft.com/office/drawing/2014/main" id="{05EB105A-6919-6074-DDE5-FFFF515C416E}"/>
              </a:ext>
            </a:extLst>
          </p:cNvPr>
          <p:cNvSpPr/>
          <p:nvPr/>
        </p:nvSpPr>
        <p:spPr>
          <a:xfrm>
            <a:off x="469385" y="4824662"/>
            <a:ext cx="4896699" cy="54573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Oval 19">
            <a:extLst>
              <a:ext uri="{FF2B5EF4-FFF2-40B4-BE49-F238E27FC236}">
                <a16:creationId xmlns:a16="http://schemas.microsoft.com/office/drawing/2014/main" id="{5E6E335F-A3BD-AA0C-1E22-BF07A66630E3}"/>
              </a:ext>
            </a:extLst>
          </p:cNvPr>
          <p:cNvSpPr/>
          <p:nvPr/>
        </p:nvSpPr>
        <p:spPr>
          <a:xfrm rot="19601167">
            <a:off x="9380066" y="3417785"/>
            <a:ext cx="1720571" cy="21751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B3EB3270-CDC0-E4D0-A633-C471A76310D9}"/>
              </a:ext>
            </a:extLst>
          </p:cNvPr>
          <p:cNvCxnSpPr>
            <a:cxnSpLocks/>
            <a:stCxn id="20" idx="6"/>
          </p:cNvCxnSpPr>
          <p:nvPr/>
        </p:nvCxnSpPr>
        <p:spPr>
          <a:xfrm>
            <a:off x="10959270" y="3054053"/>
            <a:ext cx="387944" cy="26547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0F43BF07-5863-A88E-68FB-A4A1ED16CFE7}"/>
              </a:ext>
            </a:extLst>
          </p:cNvPr>
          <p:cNvSpPr/>
          <p:nvPr/>
        </p:nvSpPr>
        <p:spPr>
          <a:xfrm>
            <a:off x="5964072" y="5708850"/>
            <a:ext cx="5554637" cy="65946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96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95768-70E4-1D6D-E572-7F59F1D72308}"/>
              </a:ext>
            </a:extLst>
          </p:cNvPr>
          <p:cNvPicPr>
            <a:picLocks noChangeAspect="1"/>
          </p:cNvPicPr>
          <p:nvPr/>
        </p:nvPicPr>
        <p:blipFill>
          <a:blip r:embed="rId2"/>
          <a:stretch>
            <a:fillRect/>
          </a:stretch>
        </p:blipFill>
        <p:spPr>
          <a:xfrm>
            <a:off x="0" y="80479"/>
            <a:ext cx="12192000" cy="3488620"/>
          </a:xfrm>
          <a:prstGeom prst="rect">
            <a:avLst/>
          </a:prstGeom>
        </p:spPr>
      </p:pic>
      <p:sp>
        <p:nvSpPr>
          <p:cNvPr id="5" name="Flowchart: Connector 4">
            <a:extLst>
              <a:ext uri="{FF2B5EF4-FFF2-40B4-BE49-F238E27FC236}">
                <a16:creationId xmlns:a16="http://schemas.microsoft.com/office/drawing/2014/main" id="{DBCEF360-44C2-8DBC-AA0A-0EEA7B05C758}"/>
              </a:ext>
            </a:extLst>
          </p:cNvPr>
          <p:cNvSpPr/>
          <p:nvPr/>
        </p:nvSpPr>
        <p:spPr>
          <a:xfrm rot="20676316">
            <a:off x="5703303" y="2295861"/>
            <a:ext cx="1187116" cy="624778"/>
          </a:xfrm>
          <a:prstGeom prst="flowChartConnector">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n w="0"/>
              <a:solidFill>
                <a:schemeClr val="tx1"/>
              </a:solidFill>
              <a:effectLst>
                <a:outerShdw blurRad="38100" dist="19050" dir="2700000" algn="tl" rotWithShape="0">
                  <a:schemeClr val="dk1">
                    <a:alpha val="40000"/>
                  </a:schemeClr>
                </a:outerShdw>
              </a:effectLst>
            </a:endParaRPr>
          </a:p>
        </p:txBody>
      </p:sp>
      <p:cxnSp>
        <p:nvCxnSpPr>
          <p:cNvPr id="7" name="Straight Arrow Connector 6">
            <a:extLst>
              <a:ext uri="{FF2B5EF4-FFF2-40B4-BE49-F238E27FC236}">
                <a16:creationId xmlns:a16="http://schemas.microsoft.com/office/drawing/2014/main" id="{D418BCCD-B5B9-BE1D-830A-28DDF03C7BCB}"/>
              </a:ext>
            </a:extLst>
          </p:cNvPr>
          <p:cNvCxnSpPr>
            <a:cxnSpLocks/>
            <a:stCxn id="5" idx="2"/>
          </p:cNvCxnSpPr>
          <p:nvPr/>
        </p:nvCxnSpPr>
        <p:spPr>
          <a:xfrm flipH="1">
            <a:off x="1957137" y="2765820"/>
            <a:ext cx="3767463" cy="1204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55FC0356-2C2A-C2D4-8D39-3A698D184799}"/>
              </a:ext>
            </a:extLst>
          </p:cNvPr>
          <p:cNvPicPr>
            <a:picLocks noChangeAspect="1"/>
          </p:cNvPicPr>
          <p:nvPr/>
        </p:nvPicPr>
        <p:blipFill>
          <a:blip r:embed="rId3"/>
          <a:stretch>
            <a:fillRect/>
          </a:stretch>
        </p:blipFill>
        <p:spPr>
          <a:xfrm>
            <a:off x="225424" y="3970421"/>
            <a:ext cx="4266756" cy="1943371"/>
          </a:xfrm>
          <a:prstGeom prst="rect">
            <a:avLst/>
          </a:prstGeom>
        </p:spPr>
      </p:pic>
      <p:sp>
        <p:nvSpPr>
          <p:cNvPr id="16" name="Rectangle: Rounded Corners 15">
            <a:extLst>
              <a:ext uri="{FF2B5EF4-FFF2-40B4-BE49-F238E27FC236}">
                <a16:creationId xmlns:a16="http://schemas.microsoft.com/office/drawing/2014/main" id="{7455A1F8-F9A2-7EA1-7A34-85B697EE5C76}"/>
              </a:ext>
            </a:extLst>
          </p:cNvPr>
          <p:cNvSpPr/>
          <p:nvPr/>
        </p:nvSpPr>
        <p:spPr>
          <a:xfrm>
            <a:off x="225424" y="5093369"/>
            <a:ext cx="4073859" cy="601578"/>
          </a:xfrm>
          <a:prstGeom prst="roundRect">
            <a:avLst>
              <a:gd name="adj" fmla="val 1191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E79747A6-90F6-AFF1-45AC-B92B16D2ABF0}"/>
              </a:ext>
            </a:extLst>
          </p:cNvPr>
          <p:cNvPicPr>
            <a:picLocks noChangeAspect="1"/>
          </p:cNvPicPr>
          <p:nvPr/>
        </p:nvPicPr>
        <p:blipFill>
          <a:blip r:embed="rId3"/>
          <a:stretch>
            <a:fillRect/>
          </a:stretch>
        </p:blipFill>
        <p:spPr>
          <a:xfrm>
            <a:off x="5968107" y="3989470"/>
            <a:ext cx="4266756" cy="1943371"/>
          </a:xfrm>
          <a:prstGeom prst="rect">
            <a:avLst/>
          </a:prstGeom>
        </p:spPr>
      </p:pic>
      <p:sp>
        <p:nvSpPr>
          <p:cNvPr id="21" name="Flowchart: Connector 20">
            <a:extLst>
              <a:ext uri="{FF2B5EF4-FFF2-40B4-BE49-F238E27FC236}">
                <a16:creationId xmlns:a16="http://schemas.microsoft.com/office/drawing/2014/main" id="{CCE942E2-E35A-80E3-42A1-121A50BA1251}"/>
              </a:ext>
            </a:extLst>
          </p:cNvPr>
          <p:cNvSpPr/>
          <p:nvPr/>
        </p:nvSpPr>
        <p:spPr>
          <a:xfrm rot="20676316">
            <a:off x="9894304" y="2538906"/>
            <a:ext cx="1187116" cy="624778"/>
          </a:xfrm>
          <a:prstGeom prst="flowChartConnector">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n w="0"/>
              <a:solidFill>
                <a:schemeClr val="tx1"/>
              </a:solidFill>
              <a:effectLst>
                <a:outerShdw blurRad="38100" dist="19050" dir="2700000" algn="tl" rotWithShape="0">
                  <a:schemeClr val="dk1">
                    <a:alpha val="40000"/>
                  </a:schemeClr>
                </a:outerShdw>
              </a:effectLst>
            </a:endParaRPr>
          </a:p>
        </p:txBody>
      </p:sp>
      <p:cxnSp>
        <p:nvCxnSpPr>
          <p:cNvPr id="22" name="Straight Arrow Connector 21">
            <a:extLst>
              <a:ext uri="{FF2B5EF4-FFF2-40B4-BE49-F238E27FC236}">
                <a16:creationId xmlns:a16="http://schemas.microsoft.com/office/drawing/2014/main" id="{39872357-0F03-E081-662C-619AD157B1F7}"/>
              </a:ext>
            </a:extLst>
          </p:cNvPr>
          <p:cNvCxnSpPr>
            <a:cxnSpLocks/>
            <a:stCxn id="21" idx="2"/>
            <a:endCxn id="19" idx="0"/>
          </p:cNvCxnSpPr>
          <p:nvPr/>
        </p:nvCxnSpPr>
        <p:spPr>
          <a:xfrm flipH="1">
            <a:off x="8101485" y="3008865"/>
            <a:ext cx="1814116" cy="980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Rounded Corners 1">
            <a:extLst>
              <a:ext uri="{FF2B5EF4-FFF2-40B4-BE49-F238E27FC236}">
                <a16:creationId xmlns:a16="http://schemas.microsoft.com/office/drawing/2014/main" id="{4AD1811C-C4A9-AC8B-7926-B93B4A01D28B}"/>
              </a:ext>
            </a:extLst>
          </p:cNvPr>
          <p:cNvSpPr/>
          <p:nvPr/>
        </p:nvSpPr>
        <p:spPr>
          <a:xfrm>
            <a:off x="5968107" y="5184354"/>
            <a:ext cx="4199475" cy="729438"/>
          </a:xfrm>
          <a:prstGeom prst="roundRect">
            <a:avLst>
              <a:gd name="adj" fmla="val 1191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64716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08C683-563A-FE2A-510D-05A341165092}"/>
              </a:ext>
            </a:extLst>
          </p:cNvPr>
          <p:cNvPicPr>
            <a:picLocks noChangeAspect="1"/>
          </p:cNvPicPr>
          <p:nvPr/>
        </p:nvPicPr>
        <p:blipFill>
          <a:blip r:embed="rId2"/>
          <a:stretch>
            <a:fillRect/>
          </a:stretch>
        </p:blipFill>
        <p:spPr>
          <a:xfrm>
            <a:off x="0" y="-81671"/>
            <a:ext cx="12192000" cy="6939671"/>
          </a:xfrm>
          <a:prstGeom prst="rect">
            <a:avLst/>
          </a:prstGeom>
        </p:spPr>
      </p:pic>
    </p:spTree>
    <p:extLst>
      <p:ext uri="{BB962C8B-B14F-4D97-AF65-F5344CB8AC3E}">
        <p14:creationId xmlns:p14="http://schemas.microsoft.com/office/powerpoint/2010/main" val="1740288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TotalTime>
  <Words>579</Words>
  <Application>Microsoft Office PowerPoint</Application>
  <PresentationFormat>Widescreen</PresentationFormat>
  <Paragraphs>116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gg sans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Tang</dc:creator>
  <cp:lastModifiedBy>Jacob Tang</cp:lastModifiedBy>
  <cp:revision>19</cp:revision>
  <dcterms:created xsi:type="dcterms:W3CDTF">2025-04-05T00:09:37Z</dcterms:created>
  <dcterms:modified xsi:type="dcterms:W3CDTF">2025-04-10T20:16:24Z</dcterms:modified>
</cp:coreProperties>
</file>